
<file path=[Content_Types].xml><?xml version="1.0" encoding="utf-8"?>
<Types xmlns="http://schemas.openxmlformats.org/package/2006/content-types">
  <Default Extension="xml" ContentType="application/xml"/>
  <Default Extension="mp3" ContentType="audio/mpeg"/>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2"/>
  </p:notesMasterIdLst>
  <p:sldIdLst>
    <p:sldId id="256" r:id="rId2"/>
    <p:sldId id="257" r:id="rId3"/>
    <p:sldId id="267" r:id="rId4"/>
    <p:sldId id="263" r:id="rId5"/>
    <p:sldId id="258" r:id="rId6"/>
    <p:sldId id="264" r:id="rId7"/>
    <p:sldId id="260" r:id="rId8"/>
    <p:sldId id="266" r:id="rId9"/>
    <p:sldId id="265"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5"/>
    <p:restoredTop sz="94375"/>
  </p:normalViewPr>
  <p:slideViewPr>
    <p:cSldViewPr snapToGrid="0" snapToObjects="1">
      <p:cViewPr>
        <p:scale>
          <a:sx n="81" d="100"/>
          <a:sy n="81" d="100"/>
        </p:scale>
        <p:origin x="272"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7CC9E-1694-344C-9D29-C63025B89F9F}" type="datetimeFigureOut">
              <a:rPr lang="en-US" smtClean="0"/>
              <a:t>9/9/17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D8DB2-38B1-1B49-BA33-EE370A5F379F}" type="slidenum">
              <a:rPr lang="en-US" smtClean="0"/>
              <a:t>‹#›</a:t>
            </a:fld>
            <a:endParaRPr lang="en-US" dirty="0"/>
          </a:p>
        </p:txBody>
      </p:sp>
    </p:spTree>
    <p:extLst>
      <p:ext uri="{BB962C8B-B14F-4D97-AF65-F5344CB8AC3E}">
        <p14:creationId xmlns:p14="http://schemas.microsoft.com/office/powerpoint/2010/main" val="131897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D8DB2-38B1-1B49-BA33-EE370A5F379F}" type="slidenum">
              <a:rPr lang="en-US" smtClean="0"/>
              <a:t>6</a:t>
            </a:fld>
            <a:endParaRPr lang="en-US" dirty="0"/>
          </a:p>
        </p:txBody>
      </p:sp>
    </p:spTree>
    <p:extLst>
      <p:ext uri="{BB962C8B-B14F-4D97-AF65-F5344CB8AC3E}">
        <p14:creationId xmlns:p14="http://schemas.microsoft.com/office/powerpoint/2010/main" val="126922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a:t>9/9/17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a:t>9/9/17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a:t>9/9/17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a:t>9/9/17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a:t>9/9/17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a:t>9/9/17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a:t>9/9/17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a:t>9/9/17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a:t>9/9/17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a:t>9/9/17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a:t>9/9/17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a:t>9/9/17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3"/><Relationship Id="rId2" Type="http://schemas.openxmlformats.org/officeDocument/2006/relationships/audio" Target="../media/media1.mp3"/></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2.mp3"/><Relationship Id="rId2" Type="http://schemas.openxmlformats.org/officeDocument/2006/relationships/audio" Target="../media/media2.mp3"/></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3.mp3"/><Relationship Id="rId2" Type="http://schemas.openxmlformats.org/officeDocument/2006/relationships/audio" Target="../media/media3.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Bruckner’s codas</a:t>
            </a:r>
            <a:br>
              <a:rPr lang="en-US" dirty="0" smtClean="0"/>
            </a:br>
            <a:r>
              <a:rPr lang="en-US" sz="2400" dirty="0" smtClean="0"/>
              <a:t>(Two case studies)</a:t>
            </a:r>
            <a:endParaRPr lang="en-US" sz="2400" dirty="0"/>
          </a:p>
        </p:txBody>
      </p:sp>
      <p:sp>
        <p:nvSpPr>
          <p:cNvPr id="3" name="Subtitle 2"/>
          <p:cNvSpPr>
            <a:spLocks noGrp="1"/>
          </p:cNvSpPr>
          <p:nvPr>
            <p:ph type="subTitle" idx="1"/>
          </p:nvPr>
        </p:nvSpPr>
        <p:spPr/>
        <p:txBody>
          <a:bodyPr>
            <a:noAutofit/>
          </a:bodyPr>
          <a:lstStyle/>
          <a:p>
            <a:r>
              <a:rPr lang="en-US" sz="3200" dirty="0" smtClean="0"/>
              <a:t>Vishnu Bachani</a:t>
            </a:r>
          </a:p>
          <a:p>
            <a:r>
              <a:rPr lang="en-US" sz="3200" dirty="0" smtClean="0"/>
              <a:t>9 September 2017</a:t>
            </a:r>
          </a:p>
          <a:p>
            <a:r>
              <a:rPr lang="en-US" sz="3200" dirty="0" smtClean="0"/>
              <a:t>Bruckner Society of America</a:t>
            </a:r>
            <a:endParaRPr lang="en-US" sz="3200" dirty="0"/>
          </a:p>
        </p:txBody>
      </p:sp>
    </p:spTree>
    <p:extLst>
      <p:ext uri="{BB962C8B-B14F-4D97-AF65-F5344CB8AC3E}">
        <p14:creationId xmlns:p14="http://schemas.microsoft.com/office/powerpoint/2010/main" val="102099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ROADMAP</a:t>
            </a:r>
            <a:endParaRPr lang="en-US" dirty="0"/>
          </a:p>
        </p:txBody>
      </p:sp>
      <p:sp>
        <p:nvSpPr>
          <p:cNvPr id="3" name="Content Placeholder 2"/>
          <p:cNvSpPr>
            <a:spLocks noGrp="1"/>
          </p:cNvSpPr>
          <p:nvPr>
            <p:ph idx="1"/>
          </p:nvPr>
        </p:nvSpPr>
        <p:spPr>
          <a:xfrm>
            <a:off x="2231136" y="2367643"/>
            <a:ext cx="8205636" cy="4291574"/>
          </a:xfrm>
        </p:spPr>
        <p:txBody>
          <a:bodyPr>
            <a:normAutofit/>
          </a:bodyPr>
          <a:lstStyle/>
          <a:p>
            <a:r>
              <a:rPr lang="en-US" sz="2800" dirty="0" smtClean="0"/>
              <a:t>More codas!</a:t>
            </a:r>
          </a:p>
          <a:p>
            <a:r>
              <a:rPr lang="en-US" sz="2800" dirty="0" smtClean="0"/>
              <a:t>Investigation of prior musical material to determine symphony-specific musical “problems” (e.g., why A minor in the IV/4 coda?) that are then resolved in the codas</a:t>
            </a:r>
          </a:p>
          <a:p>
            <a:r>
              <a:rPr lang="en-US" sz="2800" dirty="0" smtClean="0"/>
              <a:t>Complementary musicological investigation, esp. to trace Bruckner’s practices to Wagner’s innovations</a:t>
            </a:r>
          </a:p>
          <a:p>
            <a:r>
              <a:rPr lang="en-US" sz="2800" dirty="0" smtClean="0"/>
              <a:t>Publication</a:t>
            </a:r>
            <a:r>
              <a:rPr lang="en-US" sz="2800" dirty="0" smtClean="0"/>
              <a:t>! (WIP drafts at </a:t>
            </a:r>
            <a:r>
              <a:rPr lang="en-US" sz="2800" u="sng" dirty="0" smtClean="0">
                <a:solidFill>
                  <a:srgbClr val="0070C0"/>
                </a:solidFill>
              </a:rPr>
              <a:t>vishnubachani</a:t>
            </a:r>
            <a:r>
              <a:rPr lang="en-US" sz="2800" u="sng" dirty="0" smtClean="0">
                <a:solidFill>
                  <a:srgbClr val="0070C0"/>
                </a:solidFill>
              </a:rPr>
              <a:t>.com/music</a:t>
            </a:r>
            <a:r>
              <a:rPr lang="en-US" sz="2800" dirty="0" smtClean="0"/>
              <a:t>)</a:t>
            </a:r>
            <a:endParaRPr lang="en-US" sz="2800" dirty="0" smtClean="0"/>
          </a:p>
        </p:txBody>
      </p:sp>
    </p:spTree>
    <p:extLst>
      <p:ext uri="{BB962C8B-B14F-4D97-AF65-F5344CB8AC3E}">
        <p14:creationId xmlns:p14="http://schemas.microsoft.com/office/powerpoint/2010/main" val="961986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a:t>
            </a:r>
            <a:endParaRPr lang="en-US" dirty="0"/>
          </a:p>
        </p:txBody>
      </p:sp>
      <p:sp>
        <p:nvSpPr>
          <p:cNvPr id="3" name="Content Placeholder 2"/>
          <p:cNvSpPr>
            <a:spLocks noGrp="1"/>
          </p:cNvSpPr>
          <p:nvPr>
            <p:ph idx="1"/>
          </p:nvPr>
        </p:nvSpPr>
        <p:spPr>
          <a:xfrm>
            <a:off x="2231136" y="3259368"/>
            <a:ext cx="7729728" cy="1781556"/>
          </a:xfrm>
        </p:spPr>
        <p:txBody>
          <a:bodyPr>
            <a:normAutofit/>
          </a:bodyPr>
          <a:lstStyle/>
          <a:p>
            <a:r>
              <a:rPr lang="en-US" sz="3600" dirty="0" smtClean="0"/>
              <a:t>What makes Bruckner’s codas “tick,” i.e., how are they constructed and how do they function?</a:t>
            </a:r>
            <a:endParaRPr lang="en-US" sz="3600" dirty="0"/>
          </a:p>
        </p:txBody>
      </p:sp>
    </p:spTree>
    <p:extLst>
      <p:ext uri="{BB962C8B-B14F-4D97-AF65-F5344CB8AC3E}">
        <p14:creationId xmlns:p14="http://schemas.microsoft.com/office/powerpoint/2010/main" val="153067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75144"/>
            <a:ext cx="7729728" cy="1188720"/>
          </a:xfrm>
        </p:spPr>
        <p:txBody>
          <a:bodyPr/>
          <a:lstStyle/>
          <a:p>
            <a:r>
              <a:rPr lang="en-US" dirty="0" smtClean="0"/>
              <a:t>Prior Efforts (And failures)</a:t>
            </a:r>
            <a:endParaRPr lang="en-US" dirty="0"/>
          </a:p>
        </p:txBody>
      </p:sp>
      <p:sp>
        <p:nvSpPr>
          <p:cNvPr id="3" name="Content Placeholder 2"/>
          <p:cNvSpPr>
            <a:spLocks noGrp="1"/>
          </p:cNvSpPr>
          <p:nvPr>
            <p:ph idx="1"/>
          </p:nvPr>
        </p:nvSpPr>
        <p:spPr>
          <a:xfrm>
            <a:off x="1702676" y="1894767"/>
            <a:ext cx="8560675" cy="4632158"/>
          </a:xfrm>
        </p:spPr>
        <p:txBody>
          <a:bodyPr>
            <a:normAutofit fontScale="70000" lnSpcReduction="20000"/>
          </a:bodyPr>
          <a:lstStyle/>
          <a:p>
            <a:r>
              <a:rPr lang="en-US" sz="2400" b="1" dirty="0" smtClean="0"/>
              <a:t>Nathan Pell, “Key Profiles in Bruckner’s Symphonic Expositions: ‘Ein Potpourri von Exaltionen’?” (unpublished)</a:t>
            </a:r>
          </a:p>
          <a:p>
            <a:pPr lvl="1"/>
            <a:r>
              <a:rPr lang="en-US" sz="2200" dirty="0" smtClean="0"/>
              <a:t>“Bruckner’s coda is a masterful example of motivic synthesis…Here, both the descending and ascending forms of the tetrachord—crucial engines of the movement’s motivic growth—are made to sound simultaneously.” (56, in reference to the coda of Symphony No. VI, mvt. 2).</a:t>
            </a:r>
            <a:endParaRPr lang="en-US" sz="2200" dirty="0"/>
          </a:p>
          <a:p>
            <a:r>
              <a:rPr lang="en-US" sz="2400" b="1" dirty="0" smtClean="0"/>
              <a:t>Michael Moravcsik, “The Coda in the Symphonies of Anton Bruckner” (</a:t>
            </a:r>
            <a:r>
              <a:rPr lang="en-US" sz="2400" b="1" i="1" dirty="0" smtClean="0"/>
              <a:t>The Music Review</a:t>
            </a:r>
            <a:r>
              <a:rPr lang="en-US" sz="2400" b="1" dirty="0" smtClean="0"/>
              <a:t>, Vol 34, 1973).</a:t>
            </a:r>
          </a:p>
          <a:p>
            <a:pPr lvl="1"/>
            <a:r>
              <a:rPr lang="en-US" sz="2200" dirty="0" smtClean="0"/>
              <a:t>“The…chorale…drops</a:t>
            </a:r>
            <a:r>
              <a:rPr lang="en-US" sz="2200" dirty="0"/>
              <a:t>, without any warning whatsoever, from an (admittedly transient) C sharp major into a D major and then into the tonic of A major. </a:t>
            </a:r>
            <a:r>
              <a:rPr lang="en-US" sz="2200" b="1" dirty="0"/>
              <a:t>I must confess that this particular modulation unsettles me, even </a:t>
            </a:r>
            <a:r>
              <a:rPr lang="en-US" sz="2200" b="1" dirty="0" smtClean="0"/>
              <a:t>now</a:t>
            </a:r>
            <a:r>
              <a:rPr lang="en-US" sz="2200" dirty="0" smtClean="0"/>
              <a:t>” (244, in reference to the coda of Symphony No. VI, mvt. 1).</a:t>
            </a:r>
            <a:endParaRPr lang="en-US" sz="2200" b="1" dirty="0" smtClean="0"/>
          </a:p>
          <a:p>
            <a:r>
              <a:rPr lang="en-US" sz="2400" b="1" dirty="0" smtClean="0"/>
              <a:t>Robert Simpson, </a:t>
            </a:r>
            <a:r>
              <a:rPr lang="en-US" sz="2400" b="1" i="1" dirty="0" smtClean="0"/>
              <a:t>The Symphonies of Anton Bruckner</a:t>
            </a:r>
            <a:r>
              <a:rPr lang="en-US" sz="2400" i="1" dirty="0" smtClean="0"/>
              <a:t> </a:t>
            </a:r>
            <a:r>
              <a:rPr lang="en-US" sz="2400" b="1" dirty="0" smtClean="0"/>
              <a:t>(The Camelot Press, 1967)</a:t>
            </a:r>
          </a:p>
          <a:p>
            <a:pPr lvl="1"/>
            <a:r>
              <a:rPr lang="en-US" sz="2100" dirty="0"/>
              <a:t>“</a:t>
            </a:r>
            <a:r>
              <a:rPr lang="en-US" sz="2100" dirty="0" smtClean="0"/>
              <a:t>During </a:t>
            </a:r>
            <a:r>
              <a:rPr lang="en-US" sz="2100" dirty="0"/>
              <a:t>this </a:t>
            </a:r>
            <a:r>
              <a:rPr lang="en-US" sz="2100" dirty="0" smtClean="0"/>
              <a:t>coda Bruckner </a:t>
            </a:r>
            <a:r>
              <a:rPr lang="en-US" sz="2100" dirty="0"/>
              <a:t>passes through the entire spectrum of tonality; there is no key that he does not suggest in its sixty </a:t>
            </a:r>
            <a:r>
              <a:rPr lang="en-US" sz="2100" dirty="0" smtClean="0"/>
              <a:t>bars” (129, </a:t>
            </a:r>
            <a:r>
              <a:rPr lang="en-US" sz="2100" dirty="0"/>
              <a:t>in reference to the coda of Symphony No. VI, mvt. </a:t>
            </a:r>
            <a:r>
              <a:rPr lang="en-US" sz="2100" dirty="0" smtClean="0"/>
              <a:t>1).</a:t>
            </a:r>
          </a:p>
          <a:p>
            <a:r>
              <a:rPr lang="en-US" sz="2400" b="1" dirty="0" smtClean="0"/>
              <a:t>Donald Tovey, </a:t>
            </a:r>
            <a:r>
              <a:rPr lang="en-US" sz="2400" b="1" i="1" dirty="0" smtClean="0"/>
              <a:t>Essays in Music Analysis</a:t>
            </a:r>
            <a:r>
              <a:rPr lang="en-US" sz="2400" b="1" dirty="0" smtClean="0"/>
              <a:t>, Volume II (Oxford University Press, 1962)</a:t>
            </a:r>
          </a:p>
          <a:p>
            <a:pPr lvl="1"/>
            <a:r>
              <a:rPr lang="en-US" sz="2200" dirty="0" smtClean="0"/>
              <a:t>“one </a:t>
            </a:r>
            <a:r>
              <a:rPr lang="en-US" sz="2200" dirty="0"/>
              <a:t>of the greatest passages Bruckner ever </a:t>
            </a:r>
            <a:r>
              <a:rPr lang="en-US" sz="2200" dirty="0" smtClean="0"/>
              <a:t>wrote…passing </a:t>
            </a:r>
            <a:r>
              <a:rPr lang="en-US" sz="2200" dirty="0"/>
              <a:t>from key to key beneath a tumultuous surface sparkling like the Homeric </a:t>
            </a:r>
            <a:r>
              <a:rPr lang="en-US" sz="2200" dirty="0" smtClean="0"/>
              <a:t>seas” (</a:t>
            </a:r>
            <a:r>
              <a:rPr lang="en-US" sz="2000" dirty="0" smtClean="0"/>
              <a:t>81, </a:t>
            </a:r>
            <a:r>
              <a:rPr lang="en-US" sz="2000" dirty="0"/>
              <a:t>in reference to the coda of Symphony No. VI, mvt. 1</a:t>
            </a:r>
            <a:r>
              <a:rPr lang="en-US" sz="2000" dirty="0" smtClean="0"/>
              <a:t>).</a:t>
            </a:r>
            <a:endParaRPr lang="en-US" sz="2000" b="1" dirty="0"/>
          </a:p>
        </p:txBody>
      </p:sp>
    </p:spTree>
    <p:extLst>
      <p:ext uri="{BB962C8B-B14F-4D97-AF65-F5344CB8AC3E}">
        <p14:creationId xmlns:p14="http://schemas.microsoft.com/office/powerpoint/2010/main" val="776419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Methodologies</a:t>
            </a:r>
            <a:endParaRPr lang="en-US" dirty="0"/>
          </a:p>
        </p:txBody>
      </p:sp>
      <p:sp>
        <p:nvSpPr>
          <p:cNvPr id="3" name="Content Placeholder 2"/>
          <p:cNvSpPr>
            <a:spLocks noGrp="1"/>
          </p:cNvSpPr>
          <p:nvPr>
            <p:ph idx="1"/>
          </p:nvPr>
        </p:nvSpPr>
        <p:spPr>
          <a:xfrm>
            <a:off x="2231136" y="2539937"/>
            <a:ext cx="7729728" cy="3755571"/>
          </a:xfrm>
        </p:spPr>
        <p:txBody>
          <a:bodyPr>
            <a:normAutofit/>
          </a:bodyPr>
          <a:lstStyle/>
          <a:p>
            <a:r>
              <a:rPr lang="en-US" sz="2200" dirty="0" smtClean="0"/>
              <a:t>Examination of basic musical parameters:</a:t>
            </a:r>
          </a:p>
          <a:p>
            <a:pPr lvl="1"/>
            <a:r>
              <a:rPr lang="en-US" sz="2000" dirty="0" smtClean="0"/>
              <a:t>Melody</a:t>
            </a:r>
          </a:p>
          <a:p>
            <a:pPr lvl="1"/>
            <a:r>
              <a:rPr lang="en-US" sz="2000" dirty="0" smtClean="0"/>
              <a:t>Harmony</a:t>
            </a:r>
          </a:p>
          <a:p>
            <a:pPr lvl="1"/>
            <a:r>
              <a:rPr lang="en-US" sz="2000" dirty="0" smtClean="0"/>
              <a:t>Rhythm</a:t>
            </a:r>
          </a:p>
          <a:p>
            <a:pPr lvl="1"/>
            <a:r>
              <a:rPr lang="en-US" sz="2000" dirty="0" smtClean="0"/>
              <a:t>Form</a:t>
            </a:r>
            <a:endParaRPr lang="en-US" sz="2000" dirty="0"/>
          </a:p>
          <a:p>
            <a:r>
              <a:rPr lang="en-US" sz="2200" dirty="0" smtClean="0"/>
              <a:t>Given the small scale of the codas (relative to the entire symphony) and the prevalence of </a:t>
            </a:r>
            <a:r>
              <a:rPr lang="en-US" sz="2200" b="1" dirty="0" smtClean="0"/>
              <a:t>harmonic</a:t>
            </a:r>
            <a:r>
              <a:rPr lang="en-US" sz="2200" dirty="0" smtClean="0"/>
              <a:t> logic over melodic line, </a:t>
            </a:r>
            <a:r>
              <a:rPr lang="en-US" sz="2200" b="1" dirty="0" smtClean="0"/>
              <a:t>harmony</a:t>
            </a:r>
            <a:r>
              <a:rPr lang="en-US" sz="2200" dirty="0" smtClean="0"/>
              <a:t> will be </a:t>
            </a:r>
            <a:r>
              <a:rPr lang="en-US" sz="2200" dirty="0" smtClean="0"/>
              <a:t>my </a:t>
            </a:r>
            <a:r>
              <a:rPr lang="en-US" sz="2200" dirty="0" smtClean="0"/>
              <a:t>primary </a:t>
            </a:r>
            <a:r>
              <a:rPr lang="en-US" sz="2200" dirty="0" smtClean="0"/>
              <a:t>avenue of investigation</a:t>
            </a:r>
            <a:endParaRPr lang="en-US" sz="2200" dirty="0"/>
          </a:p>
        </p:txBody>
      </p:sp>
    </p:spTree>
    <p:extLst>
      <p:ext uri="{BB962C8B-B14F-4D97-AF65-F5344CB8AC3E}">
        <p14:creationId xmlns:p14="http://schemas.microsoft.com/office/powerpoint/2010/main" val="541289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COURSE </a:t>
            </a:r>
            <a:r>
              <a:rPr lang="mr-IN" dirty="0" smtClean="0"/>
              <a:t>–</a:t>
            </a:r>
            <a:r>
              <a:rPr lang="en-US" dirty="0" smtClean="0"/>
              <a:t> TONAL HARMONY</a:t>
            </a:r>
            <a:endParaRPr lang="en-US" dirty="0"/>
          </a:p>
        </p:txBody>
      </p:sp>
      <p:sp>
        <p:nvSpPr>
          <p:cNvPr id="3" name="Content Placeholder 2"/>
          <p:cNvSpPr>
            <a:spLocks noGrp="1"/>
          </p:cNvSpPr>
          <p:nvPr>
            <p:ph idx="1"/>
          </p:nvPr>
        </p:nvSpPr>
        <p:spPr>
          <a:xfrm>
            <a:off x="2231135" y="2465614"/>
            <a:ext cx="7859921" cy="3274413"/>
          </a:xfrm>
        </p:spPr>
        <p:txBody>
          <a:bodyPr>
            <a:normAutofit/>
          </a:bodyPr>
          <a:lstStyle/>
          <a:p>
            <a:r>
              <a:rPr lang="en-US" b="1" dirty="0" smtClean="0"/>
              <a:t>Tonal</a:t>
            </a:r>
            <a:r>
              <a:rPr lang="en-US" dirty="0" smtClean="0"/>
              <a:t> music is based on pitch centricity: one pitch (the </a:t>
            </a:r>
            <a:r>
              <a:rPr lang="en-US" b="1" dirty="0" smtClean="0"/>
              <a:t>tonic</a:t>
            </a:r>
            <a:r>
              <a:rPr lang="en-US" dirty="0" smtClean="0"/>
              <a:t>) serves as an anchor and gravitational center to orient the local musical action</a:t>
            </a:r>
          </a:p>
          <a:p>
            <a:r>
              <a:rPr lang="en-US" dirty="0" smtClean="0"/>
              <a:t>Tonal pieces </a:t>
            </a:r>
            <a:r>
              <a:rPr lang="en-US" b="1" dirty="0" smtClean="0"/>
              <a:t>modulate</a:t>
            </a:r>
            <a:r>
              <a:rPr lang="en-US" dirty="0" smtClean="0"/>
              <a:t> often, wherein the (local) </a:t>
            </a:r>
            <a:r>
              <a:rPr lang="en-US" b="1" dirty="0" smtClean="0"/>
              <a:t>tonic</a:t>
            </a:r>
            <a:r>
              <a:rPr lang="en-US" dirty="0" smtClean="0"/>
              <a:t> is changed, typically through a </a:t>
            </a:r>
            <a:r>
              <a:rPr lang="en-US" b="1" dirty="0" smtClean="0"/>
              <a:t>cadence</a:t>
            </a:r>
            <a:r>
              <a:rPr lang="en-US" dirty="0" smtClean="0"/>
              <a:t> (gesture of tonal closure) in a new key</a:t>
            </a:r>
          </a:p>
          <a:p>
            <a:r>
              <a:rPr lang="en-US" dirty="0" smtClean="0"/>
              <a:t>The </a:t>
            </a:r>
            <a:r>
              <a:rPr lang="en-US" b="1" dirty="0" smtClean="0"/>
              <a:t>dominant</a:t>
            </a:r>
            <a:r>
              <a:rPr lang="en-US" dirty="0" smtClean="0"/>
              <a:t> to </a:t>
            </a:r>
            <a:r>
              <a:rPr lang="en-US" b="1" dirty="0" smtClean="0"/>
              <a:t>tonic</a:t>
            </a:r>
            <a:r>
              <a:rPr lang="en-US" dirty="0" smtClean="0"/>
              <a:t> (“V–I”) gesture, a.k.a. </a:t>
            </a:r>
            <a:r>
              <a:rPr lang="en-US" b="1" dirty="0" smtClean="0"/>
              <a:t>perfect cadence</a:t>
            </a:r>
            <a:r>
              <a:rPr lang="en-US" dirty="0" smtClean="0"/>
              <a:t>, is a common way to </a:t>
            </a:r>
            <a:r>
              <a:rPr lang="en-US" b="1" dirty="0" smtClean="0"/>
              <a:t>tonicize</a:t>
            </a:r>
            <a:r>
              <a:rPr lang="en-US" dirty="0" smtClean="0"/>
              <a:t> (modulate to, or make a temporary tonic of) a new key</a:t>
            </a:r>
          </a:p>
          <a:p>
            <a:r>
              <a:rPr lang="en-US" b="1" dirty="0" smtClean="0"/>
              <a:t>Harmony</a:t>
            </a:r>
            <a:r>
              <a:rPr lang="en-US" dirty="0" smtClean="0"/>
              <a:t>, the study of vertical stacks of tones (as opposed to melody, the horizontal line) provides an opportunity to examine the logic of a tonal piece on multiple hierarchical levels:</a:t>
            </a:r>
          </a:p>
        </p:txBody>
      </p:sp>
      <p:sp>
        <p:nvSpPr>
          <p:cNvPr id="5" name="TextBox 4"/>
          <p:cNvSpPr txBox="1"/>
          <p:nvPr/>
        </p:nvSpPr>
        <p:spPr>
          <a:xfrm>
            <a:off x="2920652" y="5555361"/>
            <a:ext cx="6350696" cy="369332"/>
          </a:xfrm>
          <a:prstGeom prst="rect">
            <a:avLst/>
          </a:prstGeom>
          <a:noFill/>
        </p:spPr>
        <p:txBody>
          <a:bodyPr wrap="square" rtlCol="0">
            <a:spAutoFit/>
          </a:bodyPr>
          <a:lstStyle/>
          <a:p>
            <a:r>
              <a:rPr lang="en-US" b="1" u="sng" dirty="0" smtClean="0"/>
              <a:t>Notes</a:t>
            </a:r>
            <a:r>
              <a:rPr lang="en-US" u="sng" dirty="0" smtClean="0"/>
              <a:t> of a </a:t>
            </a:r>
            <a:r>
              <a:rPr lang="en-US" b="1" u="sng" dirty="0" smtClean="0"/>
              <a:t>scale</a:t>
            </a:r>
            <a:r>
              <a:rPr lang="en-US" u="sng" dirty="0" smtClean="0"/>
              <a:t> </a:t>
            </a:r>
            <a:r>
              <a:rPr lang="is-IS" u="sng"/>
              <a:t>→ </a:t>
            </a:r>
            <a:r>
              <a:rPr lang="is-IS" b="1" u="sng"/>
              <a:t>Chords</a:t>
            </a:r>
            <a:r>
              <a:rPr lang="is-IS" u="sng"/>
              <a:t> → </a:t>
            </a:r>
            <a:r>
              <a:rPr lang="is-IS" b="1" u="sng"/>
              <a:t>Key</a:t>
            </a:r>
            <a:r>
              <a:rPr lang="is-IS" u="sng"/>
              <a:t> </a:t>
            </a:r>
            <a:r>
              <a:rPr lang="is-IS" u="sng" smtClean="0"/>
              <a:t>→ </a:t>
            </a:r>
            <a:r>
              <a:rPr lang="is-IS" b="1" u="sng" smtClean="0"/>
              <a:t>Tonality</a:t>
            </a:r>
            <a:r>
              <a:rPr lang="is-IS" u="sng" smtClean="0"/>
              <a:t> (group of keys) </a:t>
            </a:r>
            <a:endParaRPr lang="en-US" u="sng" dirty="0"/>
          </a:p>
        </p:txBody>
      </p:sp>
    </p:spTree>
    <p:extLst>
      <p:ext uri="{BB962C8B-B14F-4D97-AF65-F5344CB8AC3E}">
        <p14:creationId xmlns:p14="http://schemas.microsoft.com/office/powerpoint/2010/main" val="1673998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393" y="618376"/>
            <a:ext cx="7729728" cy="1188720"/>
          </a:xfrm>
        </p:spPr>
        <p:txBody>
          <a:bodyPr/>
          <a:lstStyle/>
          <a:p>
            <a:r>
              <a:rPr lang="en-US" dirty="0" smtClean="0"/>
              <a:t>Example of the tonal hierarchy</a:t>
            </a:r>
            <a:endParaRPr lang="en-US" dirty="0"/>
          </a:p>
        </p:txBody>
      </p:sp>
      <p:sp>
        <p:nvSpPr>
          <p:cNvPr id="3" name="Content Placeholder 2"/>
          <p:cNvSpPr>
            <a:spLocks noGrp="1"/>
          </p:cNvSpPr>
          <p:nvPr>
            <p:ph idx="1"/>
          </p:nvPr>
        </p:nvSpPr>
        <p:spPr>
          <a:xfrm>
            <a:off x="818627" y="2049676"/>
            <a:ext cx="10647124" cy="587576"/>
          </a:xfrm>
        </p:spPr>
        <p:txBody>
          <a:bodyPr>
            <a:noAutofit/>
          </a:bodyPr>
          <a:lstStyle/>
          <a:p>
            <a:r>
              <a:rPr lang="en-US" sz="2400" dirty="0" smtClean="0"/>
              <a:t>Consider the opening (simplified) of Beethoven’s Sonata No. 27 in E Minor, Op. 90:</a:t>
            </a:r>
          </a:p>
        </p:txBody>
      </p:sp>
      <p:graphicFrame>
        <p:nvGraphicFramePr>
          <p:cNvPr id="4" name="Table 3"/>
          <p:cNvGraphicFramePr>
            <a:graphicFrameLocks noGrp="1"/>
          </p:cNvGraphicFramePr>
          <p:nvPr>
            <p:extLst>
              <p:ext uri="{D42A27DB-BD31-4B8C-83A1-F6EECF244321}">
                <p14:modId xmlns:p14="http://schemas.microsoft.com/office/powerpoint/2010/main" val="1302294862"/>
              </p:ext>
            </p:extLst>
          </p:nvPr>
        </p:nvGraphicFramePr>
        <p:xfrm>
          <a:off x="1673573" y="2806825"/>
          <a:ext cx="8819712" cy="741680"/>
        </p:xfrm>
        <a:graphic>
          <a:graphicData uri="http://schemas.openxmlformats.org/drawingml/2006/table">
            <a:tbl>
              <a:tblPr firstRow="1" bandRow="1">
                <a:tableStyleId>{46F890A9-2807-4EBB-B81D-B2AA78EC7F39}</a:tableStyleId>
              </a:tblPr>
              <a:tblGrid>
                <a:gridCol w="1102464"/>
                <a:gridCol w="1102464"/>
                <a:gridCol w="1102464"/>
                <a:gridCol w="1102464"/>
                <a:gridCol w="1102464"/>
                <a:gridCol w="1102464"/>
                <a:gridCol w="1102464"/>
                <a:gridCol w="1102464"/>
              </a:tblGrid>
              <a:tr h="370840">
                <a:tc>
                  <a:txBody>
                    <a:bodyPr/>
                    <a:lstStyle/>
                    <a:p>
                      <a:pPr algn="ctr"/>
                      <a:r>
                        <a:rPr lang="en-US" dirty="0" smtClean="0"/>
                        <a:t>Measure</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t>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t>4-5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t>16</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en-US" dirty="0" smtClean="0"/>
                        <a:t>Chord</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aseline="0" dirty="0" smtClean="0"/>
                        <a:t>D</a:t>
                      </a:r>
                      <a:r>
                        <a:rPr lang="en-US" baseline="30000" dirty="0" smtClean="0"/>
                        <a:t>dom7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G</a:t>
                      </a:r>
                      <a:endParaRPr lang="en-US" dirty="0">
                        <a:latin typeface="MS Reference Sans Serif" charset="0"/>
                        <a:ea typeface="MS Reference Sans Serif" charset="0"/>
                        <a:cs typeface="MS Reference Sans Serif"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F</a:t>
                      </a:r>
                      <a:r>
                        <a:rPr lang="en-US" sz="1800" dirty="0" smtClean="0">
                          <a:effectLst/>
                          <a:latin typeface="MS Reference Sans Serif" charset="0"/>
                          <a:ea typeface="MS Reference Sans Serif" charset="0"/>
                          <a:cs typeface="MS Reference Sans Serif" charset="0"/>
                        </a:rPr>
                        <a:t>♯</a:t>
                      </a:r>
                      <a:r>
                        <a:rPr lang="en-US" baseline="30000" dirty="0" smtClean="0"/>
                        <a:t>dom7</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t>
                      </a:r>
                      <a:r>
                        <a:rPr lang="en-US" b="1" i="0" u="sng" dirty="0" smtClean="0"/>
                        <a:t>D</a:t>
                      </a:r>
                      <a:r>
                        <a:rPr lang="en-US" sz="1800" b="1" i="0" u="sng" dirty="0" smtClean="0">
                          <a:effectLst/>
                          <a:latin typeface="MS Reference Sans Serif" charset="0"/>
                          <a:ea typeface="MS Reference Sans Serif" charset="0"/>
                          <a:cs typeface="MS Reference Sans Serif" charset="0"/>
                        </a:rPr>
                        <a:t>♯</a:t>
                      </a:r>
                      <a:endParaRPr lang="en-US" b="1" i="0" u="sng"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cxnSp>
        <p:nvCxnSpPr>
          <p:cNvPr id="7" name="Straight Connector 6"/>
          <p:cNvCxnSpPr/>
          <p:nvPr/>
        </p:nvCxnSpPr>
        <p:spPr>
          <a:xfrm>
            <a:off x="2846743" y="3673979"/>
            <a:ext cx="3156857" cy="1635"/>
          </a:xfrm>
          <a:prstGeom prst="line">
            <a:avLst/>
          </a:prstGeom>
          <a:ln cap="flat" cmpd="sng">
            <a:solidFill>
              <a:schemeClr val="dk1"/>
            </a:solidFill>
            <a:headEnd type="diamond" w="lg" len="lg"/>
            <a:tailEnd type="diamond" w="lg" len="lg"/>
          </a:ln>
          <a:scene3d>
            <a:camera prst="orthographicFront"/>
            <a:lightRig rig="threePt" dir="t"/>
          </a:scene3d>
          <a:sp3d>
            <a:bevelT w="165100" prst="coolSlant"/>
          </a:sp3d>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6142189" y="3673979"/>
            <a:ext cx="3190131" cy="1539"/>
          </a:xfrm>
          <a:prstGeom prst="line">
            <a:avLst/>
          </a:prstGeom>
          <a:ln cap="flat" cmpd="sng">
            <a:solidFill>
              <a:schemeClr val="dk1"/>
            </a:solidFill>
            <a:headEnd type="diamond" w="lg" len="lg"/>
            <a:tailEnd type="diamond" w="lg" len="lg"/>
          </a:ln>
          <a:scene3d>
            <a:camera prst="orthographicFront"/>
            <a:lightRig rig="threePt" dir="t"/>
          </a:scene3d>
          <a:sp3d>
            <a:bevelT w="165100" prst="coolSlant"/>
          </a:sp3d>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771941" y="3658590"/>
            <a:ext cx="3376532" cy="307777"/>
          </a:xfrm>
          <a:prstGeom prst="rect">
            <a:avLst/>
          </a:prstGeom>
          <a:noFill/>
        </p:spPr>
        <p:txBody>
          <a:bodyPr wrap="square" rtlCol="0">
            <a:spAutoFit/>
          </a:bodyPr>
          <a:lstStyle/>
          <a:p>
            <a:r>
              <a:rPr lang="en-US" sz="1400" dirty="0" smtClean="0"/>
              <a:t>vi–V–I (i.e., perfect cadence) in </a:t>
            </a:r>
            <a:r>
              <a:rPr lang="en-US" sz="1400" b="1" dirty="0" smtClean="0"/>
              <a:t>G major</a:t>
            </a:r>
            <a:r>
              <a:rPr lang="en-US" sz="1400" dirty="0" smtClean="0"/>
              <a:t> (!)</a:t>
            </a:r>
            <a:endParaRPr lang="en-US" sz="1400" b="1" dirty="0"/>
          </a:p>
        </p:txBody>
      </p:sp>
      <p:sp>
        <p:nvSpPr>
          <p:cNvPr id="20" name="TextBox 19"/>
          <p:cNvSpPr txBox="1"/>
          <p:nvPr/>
        </p:nvSpPr>
        <p:spPr>
          <a:xfrm>
            <a:off x="6078402" y="3658589"/>
            <a:ext cx="3446444" cy="307777"/>
          </a:xfrm>
          <a:prstGeom prst="rect">
            <a:avLst/>
          </a:prstGeom>
          <a:noFill/>
        </p:spPr>
        <p:txBody>
          <a:bodyPr wrap="square" rtlCol="0">
            <a:spAutoFit/>
          </a:bodyPr>
          <a:lstStyle/>
          <a:p>
            <a:r>
              <a:rPr lang="en-US" sz="1400" dirty="0" smtClean="0"/>
              <a:t>vi–V–I (i.e., perfect cadence) in </a:t>
            </a:r>
            <a:r>
              <a:rPr lang="en-US" sz="1400" b="1" dirty="0"/>
              <a:t>B</a:t>
            </a:r>
            <a:r>
              <a:rPr lang="en-US" sz="1400" b="1" dirty="0" smtClean="0"/>
              <a:t> minor</a:t>
            </a:r>
            <a:r>
              <a:rPr lang="en-US" sz="1400" dirty="0" smtClean="0"/>
              <a:t> (!?)</a:t>
            </a:r>
            <a:endParaRPr lang="en-US" sz="1400" b="1" dirty="0"/>
          </a:p>
        </p:txBody>
      </p:sp>
      <p:sp>
        <p:nvSpPr>
          <p:cNvPr id="21" name="TextBox 20"/>
          <p:cNvSpPr txBox="1"/>
          <p:nvPr/>
        </p:nvSpPr>
        <p:spPr>
          <a:xfrm>
            <a:off x="9307093" y="3565196"/>
            <a:ext cx="1307691" cy="669414"/>
          </a:xfrm>
          <a:prstGeom prst="rect">
            <a:avLst/>
          </a:prstGeom>
          <a:noFill/>
        </p:spPr>
        <p:txBody>
          <a:bodyPr wrap="square" rtlCol="0">
            <a:spAutoFit/>
          </a:bodyPr>
          <a:lstStyle/>
          <a:p>
            <a:pPr algn="ctr"/>
            <a:r>
              <a:rPr lang="en-US" sz="1250" dirty="0" smtClean="0"/>
              <a:t>Dominant and leading tone of </a:t>
            </a:r>
            <a:r>
              <a:rPr lang="en-US" sz="1250" b="1" dirty="0"/>
              <a:t>E</a:t>
            </a:r>
            <a:r>
              <a:rPr lang="en-US" sz="1250" b="1" dirty="0" smtClean="0"/>
              <a:t> minor </a:t>
            </a:r>
            <a:r>
              <a:rPr lang="en-US" sz="1250" dirty="0" smtClean="0"/>
              <a:t>(finally!)</a:t>
            </a:r>
            <a:endParaRPr lang="en-US" sz="1250" dirty="0"/>
          </a:p>
        </p:txBody>
      </p:sp>
      <p:sp>
        <p:nvSpPr>
          <p:cNvPr id="22" name="Content Placeholder 2"/>
          <p:cNvSpPr txBox="1">
            <a:spLocks/>
          </p:cNvSpPr>
          <p:nvPr/>
        </p:nvSpPr>
        <p:spPr>
          <a:xfrm>
            <a:off x="1671583" y="4295253"/>
            <a:ext cx="8941211" cy="22805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smtClean="0"/>
              <a:t>Tonal pieces traditionally start on the tonic, and indeed Op. 90 appears to in the first bar, but then it turns out to be an E minor chord in the framework of </a:t>
            </a:r>
            <a:r>
              <a:rPr lang="en-US" b="1" dirty="0" smtClean="0"/>
              <a:t>G </a:t>
            </a:r>
            <a:r>
              <a:rPr lang="en-US" b="1" dirty="0" smtClean="0"/>
              <a:t>major</a:t>
            </a:r>
            <a:r>
              <a:rPr lang="en-US" dirty="0" smtClean="0"/>
              <a:t>! Typical Beethovenian trope, cf. </a:t>
            </a:r>
            <a:r>
              <a:rPr lang="en-US" i="1" dirty="0" smtClean="0"/>
              <a:t>Waldstein</a:t>
            </a:r>
            <a:r>
              <a:rPr lang="en-US" dirty="0" smtClean="0"/>
              <a:t> sonata, First Symphony, etc.</a:t>
            </a:r>
            <a:endParaRPr lang="en-US" dirty="0" smtClean="0"/>
          </a:p>
          <a:p>
            <a:r>
              <a:rPr lang="en-US" dirty="0" smtClean="0"/>
              <a:t>The overarching </a:t>
            </a:r>
            <a:r>
              <a:rPr lang="en-US" b="1" dirty="0" smtClean="0"/>
              <a:t>tonality</a:t>
            </a:r>
            <a:r>
              <a:rPr lang="en-US" dirty="0" smtClean="0"/>
              <a:t> (group of keys) of E minor is logically expounded through successive </a:t>
            </a:r>
            <a:r>
              <a:rPr lang="en-US" b="1" dirty="0" smtClean="0"/>
              <a:t>tonicizations</a:t>
            </a:r>
            <a:r>
              <a:rPr lang="en-US" dirty="0" smtClean="0"/>
              <a:t> of G major and B minor rather than a surface-level E minor phrase. In fact, G major is </a:t>
            </a:r>
            <a:r>
              <a:rPr lang="en-US" b="1" dirty="0" smtClean="0"/>
              <a:t>as logically possible as E minor </a:t>
            </a:r>
            <a:r>
              <a:rPr lang="en-US" dirty="0" smtClean="0"/>
              <a:t>prior to the D</a:t>
            </a:r>
            <a:r>
              <a:rPr lang="en-US" dirty="0">
                <a:latin typeface="MS Reference Sans Serif" charset="0"/>
                <a:ea typeface="MS Reference Sans Serif" charset="0"/>
                <a:cs typeface="MS Reference Sans Serif" charset="0"/>
              </a:rPr>
              <a:t>♯</a:t>
            </a:r>
            <a:r>
              <a:rPr lang="en-US" dirty="0" smtClean="0"/>
              <a:t> in m. 16</a:t>
            </a:r>
          </a:p>
          <a:p>
            <a:r>
              <a:rPr lang="en-US" u="sng" dirty="0" smtClean="0"/>
              <a:t>Key insight: macrostructural harmonic organization acts a background structure governing surface-level musical action</a:t>
            </a:r>
          </a:p>
        </p:txBody>
      </p:sp>
      <p:pic>
        <p:nvPicPr>
          <p:cNvPr id="5" name="Op 90 open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14784" y="806336"/>
            <a:ext cx="812800" cy="812800"/>
          </a:xfrm>
          <a:prstGeom prst="rect">
            <a:avLst/>
          </a:prstGeom>
        </p:spPr>
      </p:pic>
      <p:sp>
        <p:nvSpPr>
          <p:cNvPr id="6" name="TextBox 5"/>
          <p:cNvSpPr txBox="1"/>
          <p:nvPr/>
        </p:nvSpPr>
        <p:spPr>
          <a:xfrm>
            <a:off x="10011602" y="1544467"/>
            <a:ext cx="2277373" cy="323165"/>
          </a:xfrm>
          <a:prstGeom prst="rect">
            <a:avLst/>
          </a:prstGeom>
          <a:noFill/>
        </p:spPr>
        <p:txBody>
          <a:bodyPr wrap="square" rtlCol="0">
            <a:spAutoFit/>
          </a:bodyPr>
          <a:lstStyle/>
          <a:p>
            <a:r>
              <a:rPr lang="en-US" sz="1500" dirty="0" smtClean="0"/>
              <a:t>Vladimir Ashkenazy, 1997</a:t>
            </a:r>
            <a:endParaRPr lang="en-US" sz="1500" dirty="0"/>
          </a:p>
        </p:txBody>
      </p:sp>
    </p:spTree>
    <p:extLst>
      <p:ext uri="{BB962C8B-B14F-4D97-AF65-F5344CB8AC3E}">
        <p14:creationId xmlns:p14="http://schemas.microsoft.com/office/powerpoint/2010/main" val="968543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2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077050"/>
          </a:xfrm>
        </p:spPr>
        <p:txBody>
          <a:bodyPr>
            <a:normAutofit fontScale="90000"/>
          </a:bodyPr>
          <a:lstStyle/>
          <a:p>
            <a:r>
              <a:rPr lang="en-US" dirty="0" smtClean="0"/>
              <a:t>CASE STUDY: BRUCKNER IV, MVt. 4 CODA</a:t>
            </a:r>
            <a:br>
              <a:rPr lang="en-US" dirty="0" smtClean="0"/>
            </a:br>
            <a:r>
              <a:rPr lang="en-US" sz="1400" dirty="0" smtClean="0"/>
              <a:t>(1880 version)</a:t>
            </a:r>
            <a:endParaRPr lang="en-US" sz="1400" dirty="0"/>
          </a:p>
        </p:txBody>
      </p:sp>
      <p:sp>
        <p:nvSpPr>
          <p:cNvPr id="3" name="Content Placeholder 2"/>
          <p:cNvSpPr>
            <a:spLocks noGrp="1"/>
          </p:cNvSpPr>
          <p:nvPr>
            <p:ph idx="1"/>
          </p:nvPr>
        </p:nvSpPr>
        <p:spPr>
          <a:xfrm>
            <a:off x="2231135" y="2294558"/>
            <a:ext cx="7729728" cy="726006"/>
          </a:xfrm>
        </p:spPr>
        <p:txBody>
          <a:bodyPr>
            <a:normAutofit fontScale="92500" lnSpcReduction="10000"/>
          </a:bodyPr>
          <a:lstStyle/>
          <a:p>
            <a:r>
              <a:rPr lang="en-US" sz="2400" dirty="0" smtClean="0"/>
              <a:t>Passage analyzed: orchestral theme directly following the horn chorale, leading to the final peroration</a:t>
            </a:r>
            <a:endParaRPr lang="en-US" sz="2400" dirty="0" smtClean="0">
              <a:latin typeface="ScaleDegrees Times" charset="0"/>
              <a:ea typeface="ScaleDegrees Times" charset="0"/>
              <a:cs typeface="ScaleDegrees Times" charset="0"/>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11579658"/>
              </p:ext>
            </p:extLst>
          </p:nvPr>
        </p:nvGraphicFramePr>
        <p:xfrm>
          <a:off x="937844" y="3247292"/>
          <a:ext cx="10668001" cy="1524829"/>
        </p:xfrm>
        <a:graphic>
          <a:graphicData uri="http://schemas.openxmlformats.org/drawingml/2006/table">
            <a:tbl>
              <a:tblPr firstRow="1" firstCol="1" bandRow="1">
                <a:tableStyleId>{93296810-A885-4BE3-A3E7-6D5BEEA58F35}</a:tableStyleId>
              </a:tblPr>
              <a:tblGrid>
                <a:gridCol w="586156"/>
                <a:gridCol w="526259"/>
                <a:gridCol w="632538"/>
                <a:gridCol w="602736"/>
                <a:gridCol w="614901"/>
                <a:gridCol w="630715"/>
                <a:gridCol w="605169"/>
                <a:gridCol w="639836"/>
                <a:gridCol w="593613"/>
                <a:gridCol w="582057"/>
                <a:gridCol w="654434"/>
                <a:gridCol w="773034"/>
                <a:gridCol w="602127"/>
                <a:gridCol w="685453"/>
                <a:gridCol w="685453"/>
                <a:gridCol w="547998"/>
                <a:gridCol w="705522"/>
              </a:tblGrid>
              <a:tr h="265272">
                <a:tc>
                  <a:txBody>
                    <a:bodyPr/>
                    <a:lstStyle/>
                    <a:p>
                      <a:pPr marL="0" marR="0" algn="ctr">
                        <a:spcBef>
                          <a:spcPts val="0"/>
                        </a:spcBef>
                        <a:spcAft>
                          <a:spcPts val="0"/>
                        </a:spcAft>
                      </a:pPr>
                      <a:r>
                        <a:rPr lang="en-US" sz="1000" dirty="0">
                          <a:effectLst/>
                        </a:rPr>
                        <a:t>Tonality</a:t>
                      </a:r>
                      <a:endParaRPr lang="en-US" sz="1000" dirty="0">
                        <a:effectLst/>
                        <a:latin typeface="Calibri" charset="0"/>
                        <a:ea typeface="Calibri" charset="0"/>
                        <a:cs typeface="Times New Roman"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E</a:t>
                      </a:r>
                      <a:r>
                        <a:rPr lang="en-US" sz="1600" dirty="0" smtClean="0">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6">
                  <a:txBody>
                    <a:bodyPr/>
                    <a:lstStyle/>
                    <a:p>
                      <a:pPr marL="0" marR="0" algn="ctr">
                        <a:spcBef>
                          <a:spcPts val="0"/>
                        </a:spcBef>
                        <a:spcAft>
                          <a:spcPts val="0"/>
                        </a:spcAft>
                      </a:pPr>
                      <a:r>
                        <a:rPr lang="en-US" sz="1600" dirty="0" smtClean="0">
                          <a:effectLst/>
                        </a:rPr>
                        <a:t>a</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0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dirty="0" smtClean="0">
                          <a:effectLst/>
                        </a:rPr>
                        <a:t>a</a:t>
                      </a:r>
                      <a:r>
                        <a:rPr lang="en-US" sz="1600" dirty="0" smtClean="0">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0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gridSpan="4">
                  <a:txBody>
                    <a:bodyPr/>
                    <a:lstStyle/>
                    <a:p>
                      <a:pPr marL="0" marR="0" algn="ctr">
                        <a:spcBef>
                          <a:spcPts val="0"/>
                        </a:spcBef>
                        <a:spcAft>
                          <a:spcPts val="0"/>
                        </a:spcAft>
                      </a:pPr>
                      <a:r>
                        <a:rPr lang="en-US" sz="1600" dirty="0" smtClean="0">
                          <a:effectLst/>
                        </a:rPr>
                        <a:t>e</a:t>
                      </a:r>
                      <a:r>
                        <a:rPr lang="en-US" sz="1600" dirty="0" smtClean="0">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marL="0" marR="0" algn="ctr">
                        <a:spcBef>
                          <a:spcPts val="0"/>
                        </a:spcBef>
                        <a:spcAft>
                          <a:spcPts val="0"/>
                        </a:spcAft>
                      </a:pPr>
                      <a:r>
                        <a:rPr lang="en-US" sz="1600" dirty="0" smtClean="0">
                          <a:effectLst/>
                        </a:rPr>
                        <a:t>E</a:t>
                      </a:r>
                      <a:r>
                        <a:rPr lang="en-US" sz="1600" dirty="0" smtClean="0">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79655">
                <a:tc>
                  <a:txBody>
                    <a:bodyPr/>
                    <a:lstStyle/>
                    <a:p>
                      <a:pPr marL="0" marR="0" algn="ctr">
                        <a:spcBef>
                          <a:spcPts val="0"/>
                        </a:spcBef>
                        <a:spcAft>
                          <a:spcPts val="0"/>
                        </a:spcAft>
                      </a:pPr>
                      <a:r>
                        <a:rPr lang="en-US" sz="1000" dirty="0">
                          <a:effectLst/>
                        </a:rPr>
                        <a:t>Key</a:t>
                      </a:r>
                      <a:endParaRPr lang="en-US" sz="1000" dirty="0">
                        <a:effectLst/>
                        <a:latin typeface="Calibri" charset="0"/>
                        <a:ea typeface="Calibri" charset="0"/>
                        <a:cs typeface="Times New Roman"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E</a:t>
                      </a:r>
                      <a:r>
                        <a:rPr lang="en-US" sz="1400" dirty="0" smtClean="0">
                          <a:latin typeface="MS Reference Sans Serif" charset="0"/>
                          <a:ea typeface="MS Reference Sans Serif" charset="0"/>
                          <a:cs typeface="MS Reference Sans Serif" charset="0"/>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400" dirty="0" smtClean="0">
                          <a:effectLst/>
                        </a:rPr>
                        <a:t>a (</a:t>
                      </a:r>
                      <a:r>
                        <a:rPr lang="en-US" sz="1400" dirty="0" smtClean="0">
                          <a:effectLst/>
                          <a:latin typeface="ScaleDegrees Times" charset="0"/>
                          <a:ea typeface="ScaleDegrees Times" charset="0"/>
                          <a:cs typeface="ScaleDegrees Times" charset="0"/>
                        </a:rPr>
                        <a:t>1</a:t>
                      </a:r>
                      <a:r>
                        <a:rPr lang="en-US" sz="1400" dirty="0" smtClean="0">
                          <a:effectLst/>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0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400" dirty="0" smtClean="0">
                          <a:effectLst/>
                        </a:rPr>
                        <a:t>C (</a:t>
                      </a:r>
                      <a:r>
                        <a:rPr lang="en-US" sz="1400" dirty="0" smtClean="0">
                          <a:effectLst/>
                          <a:latin typeface="ScaleDegrees Times" charset="0"/>
                          <a:ea typeface="ScaleDegrees Times" charset="0"/>
                          <a:cs typeface="ScaleDegrees Times" charset="0"/>
                        </a:rPr>
                        <a:t>3</a:t>
                      </a:r>
                      <a:r>
                        <a:rPr lang="en-US" sz="1400" dirty="0" smtClean="0">
                          <a:effectLst/>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400" dirty="0" smtClean="0">
                          <a:effectLst/>
                        </a:rPr>
                        <a:t>E (</a:t>
                      </a:r>
                      <a:r>
                        <a:rPr lang="en-US" sz="1400" dirty="0" smtClean="0">
                          <a:effectLst/>
                          <a:latin typeface="ScaleDegrees Times" charset="0"/>
                          <a:ea typeface="ScaleDegrees Times" charset="0"/>
                          <a:cs typeface="ScaleDegrees Times" charset="0"/>
                        </a:rPr>
                        <a:t>5</a:t>
                      </a:r>
                      <a:r>
                        <a:rPr lang="en-US" sz="1400" dirty="0" smtClean="0">
                          <a:effectLst/>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400" dirty="0" smtClean="0">
                          <a:effectLst/>
                        </a:rPr>
                        <a:t>a</a:t>
                      </a:r>
                      <a:r>
                        <a:rPr lang="en-US" sz="1400" dirty="0" smtClean="0">
                          <a:latin typeface="MS Reference Sans Serif" charset="0"/>
                          <a:ea typeface="MS Reference Sans Serif" charset="0"/>
                          <a:cs typeface="MS Reference Sans Serif" charset="0"/>
                        </a:rPr>
                        <a:t>♭</a:t>
                      </a:r>
                      <a:r>
                        <a:rPr lang="en-US" sz="1400" dirty="0" smtClean="0">
                          <a:effectLst/>
                        </a:rPr>
                        <a:t> (</a:t>
                      </a:r>
                      <a:r>
                        <a:rPr lang="en-US" sz="1400" dirty="0" smtClean="0">
                          <a:effectLst/>
                          <a:latin typeface="ScaleDegrees Times" charset="0"/>
                          <a:ea typeface="ScaleDegrees Times" charset="0"/>
                          <a:cs typeface="ScaleDegrees Times" charset="0"/>
                        </a:rPr>
                        <a:t>1</a:t>
                      </a:r>
                      <a:r>
                        <a:rPr lang="en-US" sz="1400" dirty="0" smtClean="0">
                          <a:effectLst/>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400" dirty="0" smtClean="0">
                          <a:effectLst/>
                        </a:rPr>
                        <a:t>C</a:t>
                      </a:r>
                      <a:r>
                        <a:rPr lang="en-US" sz="1400" dirty="0" smtClean="0">
                          <a:latin typeface="MS Reference Sans Serif" charset="0"/>
                          <a:ea typeface="MS Reference Sans Serif" charset="0"/>
                          <a:cs typeface="MS Reference Sans Serif" charset="0"/>
                        </a:rPr>
                        <a:t>♭</a:t>
                      </a:r>
                      <a:r>
                        <a:rPr lang="en-US" sz="1400" dirty="0" smtClean="0">
                          <a:effectLst/>
                        </a:rPr>
                        <a:t> (</a:t>
                      </a:r>
                      <a:r>
                        <a:rPr lang="en-US" sz="1400" dirty="0" smtClean="0">
                          <a:effectLst/>
                          <a:latin typeface="ScaleDegrees Times" charset="0"/>
                          <a:ea typeface="ScaleDegrees Times" charset="0"/>
                          <a:cs typeface="ScaleDegrees Times" charset="0"/>
                        </a:rPr>
                        <a:t>3</a:t>
                      </a:r>
                      <a:r>
                        <a:rPr lang="en-US" sz="1400" dirty="0" smtClean="0">
                          <a:effectLst/>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0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r>
              <a:tr h="460228">
                <a:tc>
                  <a:txBody>
                    <a:bodyPr/>
                    <a:lstStyle/>
                    <a:p>
                      <a:pPr marL="0" marR="0" algn="ctr">
                        <a:spcBef>
                          <a:spcPts val="0"/>
                        </a:spcBef>
                        <a:spcAft>
                          <a:spcPts val="0"/>
                        </a:spcAft>
                      </a:pPr>
                      <a:r>
                        <a:rPr lang="en-US" sz="1000" dirty="0">
                          <a:effectLst/>
                        </a:rPr>
                        <a:t>Chord</a:t>
                      </a:r>
                      <a:endParaRPr lang="en-US" sz="1000" dirty="0">
                        <a:effectLst/>
                        <a:latin typeface="Calibri" charset="0"/>
                        <a:ea typeface="Calibri" charset="0"/>
                        <a:cs typeface="Times New Roman"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E</a:t>
                      </a:r>
                      <a:r>
                        <a:rPr lang="en-US" sz="1400" dirty="0" smtClean="0">
                          <a:latin typeface="MS Reference Sans Serif" charset="0"/>
                          <a:ea typeface="MS Reference Sans Serif" charset="0"/>
                          <a:cs typeface="MS Reference Sans Serif" charset="0"/>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F</a:t>
                      </a:r>
                      <a:r>
                        <a:rPr lang="en-US" sz="1400" dirty="0" smtClean="0">
                          <a:latin typeface="MS Reference Sans Serif" charset="0"/>
                          <a:ea typeface="MS Reference Sans Serif" charset="0"/>
                          <a:cs typeface="MS Reference Sans Serif" charset="0"/>
                        </a:rPr>
                        <a:t>♭</a:t>
                      </a:r>
                      <a:r>
                        <a:rPr lang="en-US" sz="1400" dirty="0" smtClean="0">
                          <a:effectLst/>
                        </a:rPr>
                        <a:t> = </a:t>
                      </a:r>
                      <a:r>
                        <a:rPr lang="en-US" sz="1400" dirty="0">
                          <a:effectLst/>
                        </a:rPr>
                        <a:t>E</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a</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G</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C</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B</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E</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D</a:t>
                      </a:r>
                      <a:r>
                        <a:rPr lang="en-US" sz="1400" dirty="0" smtClean="0">
                          <a:effectLst/>
                          <a:latin typeface="MS Reference Sans Serif" charset="0"/>
                          <a:ea typeface="MS Reference Sans Serif" charset="0"/>
                          <a:cs typeface="MS Reference Sans Serif" charset="0"/>
                        </a:rPr>
                        <a:t>♯</a:t>
                      </a:r>
                      <a:endParaRPr lang="en-US" sz="1400" dirty="0">
                        <a:effectLst/>
                        <a:latin typeface="MS Reference Sans Serif" charset="0"/>
                        <a:ea typeface="MS Reference Sans Serif" charset="0"/>
                        <a:cs typeface="MS Reference Sans Serif"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G</a:t>
                      </a:r>
                      <a:r>
                        <a:rPr lang="en-US" sz="1400" dirty="0">
                          <a:effectLst/>
                          <a:latin typeface="MS Reference Sans Serif" charset="0"/>
                          <a:ea typeface="MS Reference Sans Serif" charset="0"/>
                          <a:cs typeface="MS Reference Sans Serif"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F</a:t>
                      </a:r>
                      <a:r>
                        <a:rPr lang="en-US" sz="1400" dirty="0" smtClean="0">
                          <a:effectLst/>
                          <a:latin typeface="MS Reference Sans Serif" charset="0"/>
                          <a:ea typeface="MS Reference Sans Serif" charset="0"/>
                          <a:cs typeface="MS Reference Sans Serif" charset="0"/>
                        </a:rPr>
                        <a:t>♯</a:t>
                      </a:r>
                      <a:r>
                        <a:rPr lang="en-US" sz="1400" dirty="0" smtClean="0">
                          <a:effectLst/>
                        </a:rPr>
                        <a:t> = G</a:t>
                      </a:r>
                      <a:r>
                        <a:rPr lang="en-US" sz="1400" dirty="0" smtClean="0">
                          <a:latin typeface="MS Reference Sans Serif" charset="0"/>
                          <a:ea typeface="MS Reference Sans Serif" charset="0"/>
                          <a:cs typeface="MS Reference Sans Serif" charset="0"/>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C</a:t>
                      </a:r>
                      <a:r>
                        <a:rPr lang="en-US" sz="1400" dirty="0" smtClean="0">
                          <a:latin typeface="MS Reference Sans Serif" charset="0"/>
                          <a:ea typeface="MS Reference Sans Serif" charset="0"/>
                          <a:cs typeface="MS Reference Sans Serif" charset="0"/>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B</a:t>
                      </a:r>
                      <a:r>
                        <a:rPr lang="en-US" sz="1400" dirty="0" smtClean="0">
                          <a:latin typeface="MS Reference Sans Serif" charset="0"/>
                          <a:ea typeface="MS Reference Sans Serif" charset="0"/>
                          <a:cs typeface="MS Reference Sans Serif" charset="0"/>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a</a:t>
                      </a:r>
                      <a:r>
                        <a:rPr lang="en-US" sz="1400" dirty="0" smtClean="0">
                          <a:latin typeface="MS Reference Sans Serif" charset="0"/>
                          <a:ea typeface="MS Reference Sans Serif" charset="0"/>
                          <a:cs typeface="MS Reference Sans Serif" charset="0"/>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G</a:t>
                      </a:r>
                      <a:r>
                        <a:rPr lang="en-US" sz="1400" dirty="0" smtClean="0">
                          <a:latin typeface="MS Reference Sans Serif" charset="0"/>
                          <a:ea typeface="MS Reference Sans Serif" charset="0"/>
                          <a:cs typeface="MS Reference Sans Serif" charset="0"/>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F</a:t>
                      </a:r>
                      <a:r>
                        <a:rPr lang="en-US" sz="1400" dirty="0" smtClean="0">
                          <a:latin typeface="MS Reference Sans Serif" charset="0"/>
                          <a:ea typeface="MS Reference Sans Serif" charset="0"/>
                          <a:cs typeface="MS Reference Sans Serif" charset="0"/>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E</a:t>
                      </a:r>
                      <a:r>
                        <a:rPr lang="en-US" sz="1400" dirty="0" smtClean="0">
                          <a:latin typeface="MS Reference Sans Serif" charset="0"/>
                          <a:ea typeface="MS Reference Sans Serif" charset="0"/>
                          <a:cs typeface="MS Reference Sans Serif" charset="0"/>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114">
                <a:tc>
                  <a:txBody>
                    <a:bodyPr/>
                    <a:lstStyle/>
                    <a:p>
                      <a:pPr marL="0" marR="0" algn="ctr">
                        <a:spcBef>
                          <a:spcPts val="0"/>
                        </a:spcBef>
                        <a:spcAft>
                          <a:spcPts val="0"/>
                        </a:spcAft>
                      </a:pPr>
                      <a:r>
                        <a:rPr lang="en-US" sz="1000" dirty="0">
                          <a:effectLst/>
                        </a:rPr>
                        <a:t>Function</a:t>
                      </a:r>
                      <a:endParaRPr lang="en-US" sz="1000" dirty="0">
                        <a:effectLst/>
                        <a:latin typeface="Calibri" charset="0"/>
                        <a:ea typeface="Calibri" charset="0"/>
                        <a:cs typeface="Times New Roman"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I</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V</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i</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V</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I</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V</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I</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V</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i</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V</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I</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V</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iv</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III</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50" dirty="0" smtClean="0">
                          <a:effectLst/>
                          <a:latin typeface="+mn-lt"/>
                          <a:ea typeface="+mn-ea"/>
                          <a:cs typeface="+mn-cs"/>
                        </a:rPr>
                        <a:t>Neapolitan</a:t>
                      </a:r>
                      <a:r>
                        <a:rPr lang="en-US" sz="950" baseline="0" dirty="0" smtClean="0">
                          <a:effectLst/>
                          <a:latin typeface="+mn-lt"/>
                          <a:ea typeface="+mn-ea"/>
                          <a:cs typeface="+mn-cs"/>
                        </a:rPr>
                        <a:t> (</a:t>
                      </a:r>
                      <a:r>
                        <a:rPr lang="en-US" sz="950" dirty="0" smtClean="0">
                          <a:latin typeface="MS Reference Sans Serif" charset="0"/>
                          <a:ea typeface="MS Reference Sans Serif" charset="0"/>
                          <a:cs typeface="MS Reference Sans Serif" charset="0"/>
                        </a:rPr>
                        <a:t>♭</a:t>
                      </a:r>
                      <a:r>
                        <a:rPr lang="en-US" sz="950" baseline="0" dirty="0" smtClean="0">
                          <a:effectLst/>
                          <a:latin typeface="+mn-lt"/>
                          <a:ea typeface="+mn-ea"/>
                          <a:cs typeface="+mn-cs"/>
                        </a:rPr>
                        <a:t>II)</a:t>
                      </a:r>
                      <a:endParaRPr lang="en-US" sz="95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I</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114">
                <a:tc>
                  <a:txBody>
                    <a:bodyPr/>
                    <a:lstStyle/>
                    <a:p>
                      <a:pPr marL="0" marR="0" algn="ctr">
                        <a:spcBef>
                          <a:spcPts val="0"/>
                        </a:spcBef>
                        <a:spcAft>
                          <a:spcPts val="0"/>
                        </a:spcAft>
                      </a:pPr>
                      <a:r>
                        <a:rPr lang="en-US" sz="1000" dirty="0" smtClean="0">
                          <a:effectLst/>
                          <a:latin typeface="+mn-lt"/>
                          <a:ea typeface="+mn-ea"/>
                          <a:cs typeface="+mn-cs"/>
                        </a:rPr>
                        <a:t>Measure</a:t>
                      </a:r>
                      <a:endParaRPr lang="en-US" sz="1000" dirty="0">
                        <a:effectLst/>
                        <a:latin typeface="Calibri" charset="0"/>
                        <a:ea typeface="Calibri" charset="0"/>
                        <a:cs typeface="Times New Roman"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513</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515</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517</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518</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519</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520</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521</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522</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523</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524</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525</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526</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527</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528</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529</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533</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7" name="Content Placeholder 2"/>
          <p:cNvSpPr txBox="1">
            <a:spLocks/>
          </p:cNvSpPr>
          <p:nvPr/>
        </p:nvSpPr>
        <p:spPr>
          <a:xfrm>
            <a:off x="2231135" y="5014439"/>
            <a:ext cx="8118147" cy="124631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200" u="sng" dirty="0"/>
              <a:t>Conjecture</a:t>
            </a:r>
            <a:r>
              <a:rPr lang="en-US" sz="2200" dirty="0"/>
              <a:t>: the final chord change of the symphony </a:t>
            </a:r>
            <a:r>
              <a:rPr lang="en-US" sz="2200" dirty="0" smtClean="0"/>
              <a:t>(F</a:t>
            </a:r>
            <a:r>
              <a:rPr lang="en-US" sz="2200" dirty="0" smtClean="0">
                <a:latin typeface="MS Reference Sans Serif" charset="0"/>
                <a:ea typeface="MS Reference Sans Serif" charset="0"/>
                <a:cs typeface="MS Reference Sans Serif" charset="0"/>
              </a:rPr>
              <a:t>♭</a:t>
            </a:r>
            <a:r>
              <a:rPr lang="en-US" sz="2200" dirty="0" smtClean="0"/>
              <a:t> </a:t>
            </a:r>
            <a:r>
              <a:rPr lang="en-US" sz="2200" dirty="0"/>
              <a:t>to </a:t>
            </a:r>
            <a:r>
              <a:rPr lang="en-US" sz="2200" dirty="0" smtClean="0"/>
              <a:t>E</a:t>
            </a:r>
            <a:r>
              <a:rPr lang="en-US" sz="2200" dirty="0" smtClean="0">
                <a:latin typeface="MS Reference Sans Serif" charset="0"/>
                <a:ea typeface="MS Reference Sans Serif" charset="0"/>
                <a:cs typeface="MS Reference Sans Serif" charset="0"/>
              </a:rPr>
              <a:t>♭</a:t>
            </a:r>
            <a:r>
              <a:rPr lang="en-US" sz="2200" dirty="0" smtClean="0"/>
              <a:t>, </a:t>
            </a:r>
            <a:r>
              <a:rPr lang="en-US" sz="2200" dirty="0"/>
              <a:t>eight bars before the end) is compelling and carries finality precisely because it has been </a:t>
            </a:r>
            <a:r>
              <a:rPr lang="en-US" sz="2200" b="1" dirty="0"/>
              <a:t>prefigured</a:t>
            </a:r>
            <a:r>
              <a:rPr lang="en-US" sz="2200" dirty="0"/>
              <a:t> by a higher-level descending-half-step modulation between </a:t>
            </a:r>
            <a:r>
              <a:rPr lang="en-US" sz="2200" b="1" dirty="0" smtClean="0"/>
              <a:t>tonalities</a:t>
            </a:r>
            <a:endParaRPr lang="en-US" sz="2200" dirty="0"/>
          </a:p>
        </p:txBody>
      </p:sp>
      <p:pic>
        <p:nvPicPr>
          <p:cNvPr id="4" name="Bruckner 4 cod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36903" y="1096817"/>
            <a:ext cx="812800" cy="812800"/>
          </a:xfrm>
          <a:prstGeom prst="rect">
            <a:avLst/>
          </a:prstGeom>
        </p:spPr>
      </p:pic>
      <p:sp>
        <p:nvSpPr>
          <p:cNvPr id="11" name="Content Placeholder 2"/>
          <p:cNvSpPr txBox="1">
            <a:spLocks/>
          </p:cNvSpPr>
          <p:nvPr/>
        </p:nvSpPr>
        <p:spPr>
          <a:xfrm>
            <a:off x="9839661" y="1988849"/>
            <a:ext cx="1807285" cy="103171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000" dirty="0" smtClean="0"/>
              <a:t>Sergiu Celibidache</a:t>
            </a:r>
          </a:p>
          <a:p>
            <a:pPr marL="0" indent="0" algn="ctr">
              <a:buNone/>
            </a:pPr>
            <a:r>
              <a:rPr lang="en-US" sz="2000" dirty="0" smtClean="0"/>
              <a:t>Münchner Philharmoniker</a:t>
            </a:r>
          </a:p>
          <a:p>
            <a:pPr marL="0" indent="0" algn="ctr">
              <a:buNone/>
            </a:pPr>
            <a:r>
              <a:rPr lang="en-US" sz="2000" dirty="0" smtClean="0"/>
              <a:t>1983</a:t>
            </a:r>
            <a:endParaRPr lang="en-US" sz="2000" dirty="0" smtClean="0">
              <a:latin typeface="ScaleDegrees Times" charset="0"/>
              <a:ea typeface="ScaleDegrees Times" charset="0"/>
              <a:cs typeface="ScaleDegrees Times" charset="0"/>
            </a:endParaRPr>
          </a:p>
          <a:p>
            <a:endParaRPr lang="en-US" dirty="0"/>
          </a:p>
        </p:txBody>
      </p:sp>
    </p:spTree>
    <p:extLst>
      <p:ext uri="{BB962C8B-B14F-4D97-AF65-F5344CB8AC3E}">
        <p14:creationId xmlns:p14="http://schemas.microsoft.com/office/powerpoint/2010/main" val="678774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47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CASE STUDY: Symphony No. VI, MVt. 1 CODA</a:t>
            </a:r>
            <a:endParaRPr lang="en-US" sz="2400" dirty="0"/>
          </a:p>
        </p:txBody>
      </p:sp>
      <p:sp>
        <p:nvSpPr>
          <p:cNvPr id="3" name="Content Placeholder 2"/>
          <p:cNvSpPr>
            <a:spLocks noGrp="1"/>
          </p:cNvSpPr>
          <p:nvPr>
            <p:ph idx="1"/>
          </p:nvPr>
        </p:nvSpPr>
        <p:spPr>
          <a:xfrm>
            <a:off x="2231136" y="2396407"/>
            <a:ext cx="7729728" cy="471732"/>
          </a:xfrm>
        </p:spPr>
        <p:txBody>
          <a:bodyPr>
            <a:normAutofit/>
          </a:bodyPr>
          <a:lstStyle/>
          <a:p>
            <a:r>
              <a:rPr lang="en-US" sz="2400" dirty="0" smtClean="0"/>
              <a:t>Passage analyzed: entire coda</a:t>
            </a:r>
            <a:endParaRPr lang="en-US" sz="2400" dirty="0" smtClean="0">
              <a:latin typeface="ScaleDegrees Times" charset="0"/>
              <a:ea typeface="ScaleDegrees Times" charset="0"/>
              <a:cs typeface="ScaleDegrees Times" charset="0"/>
            </a:endParaRPr>
          </a:p>
        </p:txBody>
      </p:sp>
      <p:sp>
        <p:nvSpPr>
          <p:cNvPr id="7" name="Content Placeholder 2"/>
          <p:cNvSpPr txBox="1">
            <a:spLocks/>
          </p:cNvSpPr>
          <p:nvPr/>
        </p:nvSpPr>
        <p:spPr>
          <a:xfrm>
            <a:off x="2052020" y="4770360"/>
            <a:ext cx="8481847" cy="18574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u="sng" dirty="0"/>
              <a:t>Conjecture</a:t>
            </a:r>
            <a:r>
              <a:rPr lang="en-US" sz="2000" dirty="0"/>
              <a:t>: t</a:t>
            </a:r>
            <a:r>
              <a:rPr lang="en-US" sz="2000" dirty="0" smtClean="0"/>
              <a:t>he final </a:t>
            </a:r>
            <a:r>
              <a:rPr lang="en-US" sz="2000" dirty="0" smtClean="0"/>
              <a:t>“minor </a:t>
            </a:r>
            <a:r>
              <a:rPr lang="en-US" sz="2000" dirty="0" smtClean="0"/>
              <a:t>plagal” cadence from D minor to A major is </a:t>
            </a:r>
            <a:r>
              <a:rPr lang="en-US" sz="2000" dirty="0" smtClean="0"/>
              <a:t>effective precisely </a:t>
            </a:r>
            <a:r>
              <a:rPr lang="en-US" sz="2000" dirty="0" smtClean="0"/>
              <a:t>because </a:t>
            </a:r>
            <a:r>
              <a:rPr lang="en-US" sz="2000" dirty="0" smtClean="0"/>
              <a:t>D minor has been </a:t>
            </a:r>
            <a:r>
              <a:rPr lang="en-US" sz="2000" dirty="0" smtClean="0"/>
              <a:t>rigorously expounded </a:t>
            </a:r>
            <a:r>
              <a:rPr lang="en-US" sz="2000" dirty="0" smtClean="0"/>
              <a:t>through a long-drawn composing out (i.e., modulating to each of its scale degrees) of D minor’s </a:t>
            </a:r>
            <a:r>
              <a:rPr lang="en-US" sz="2000" b="1" dirty="0" smtClean="0"/>
              <a:t>dominant ninth</a:t>
            </a:r>
            <a:r>
              <a:rPr lang="en-US" sz="2000" dirty="0" smtClean="0"/>
              <a:t> chord, namely,  A</a:t>
            </a:r>
            <a:r>
              <a:rPr lang="en-US" sz="2000" baseline="30000" dirty="0" smtClean="0"/>
              <a:t>9</a:t>
            </a:r>
            <a:r>
              <a:rPr lang="en-US" sz="2000" dirty="0" smtClean="0"/>
              <a:t>. Not only does this provide a feeling of an </a:t>
            </a:r>
            <a:r>
              <a:rPr lang="en-US" sz="2000" dirty="0" smtClean="0"/>
              <a:t>inexorably impending D (confirmed at m. 353), </a:t>
            </a:r>
            <a:r>
              <a:rPr lang="en-US" sz="2000" dirty="0" smtClean="0"/>
              <a:t>it reinforces the final plagal cadence with stronger gravity than with which it </a:t>
            </a:r>
            <a:r>
              <a:rPr lang="en-US" sz="2000" dirty="0" smtClean="0"/>
              <a:t>is </a:t>
            </a:r>
            <a:r>
              <a:rPr lang="en-US" sz="2000" dirty="0" smtClean="0"/>
              <a:t>typically imbued</a:t>
            </a:r>
            <a:endParaRPr lang="en-US" sz="2000" dirty="0"/>
          </a:p>
        </p:txBody>
      </p:sp>
      <p:sp>
        <p:nvSpPr>
          <p:cNvPr id="8" name="Content Placeholder 2"/>
          <p:cNvSpPr txBox="1">
            <a:spLocks/>
          </p:cNvSpPr>
          <p:nvPr/>
        </p:nvSpPr>
        <p:spPr>
          <a:xfrm>
            <a:off x="9839661" y="1988849"/>
            <a:ext cx="1807285" cy="103171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000" dirty="0" smtClean="0"/>
              <a:t>Sergiu Celibidache</a:t>
            </a:r>
          </a:p>
          <a:p>
            <a:pPr marL="0" indent="0" algn="ctr">
              <a:buNone/>
            </a:pPr>
            <a:r>
              <a:rPr lang="en-US" sz="2000" dirty="0" smtClean="0"/>
              <a:t>Münchner Philharmoniker</a:t>
            </a:r>
          </a:p>
          <a:p>
            <a:pPr marL="0" indent="0" algn="ctr">
              <a:buNone/>
            </a:pPr>
            <a:r>
              <a:rPr lang="en-US" sz="2000" dirty="0"/>
              <a:t>1</a:t>
            </a:r>
            <a:r>
              <a:rPr lang="en-US" sz="2000" dirty="0" smtClean="0"/>
              <a:t>991</a:t>
            </a:r>
            <a:endParaRPr lang="en-US" sz="2000" dirty="0" smtClean="0">
              <a:latin typeface="ScaleDegrees Times" charset="0"/>
              <a:ea typeface="ScaleDegrees Times" charset="0"/>
              <a:cs typeface="ScaleDegrees Times"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05060598"/>
              </p:ext>
            </p:extLst>
          </p:nvPr>
        </p:nvGraphicFramePr>
        <p:xfrm>
          <a:off x="938943" y="3040999"/>
          <a:ext cx="10708003" cy="1615027"/>
        </p:xfrm>
        <a:graphic>
          <a:graphicData uri="http://schemas.openxmlformats.org/drawingml/2006/table">
            <a:tbl>
              <a:tblPr firstRow="1" firstCol="1" bandRow="1">
                <a:tableStyleId>{93296810-A885-4BE3-A3E7-6D5BEEA58F35}</a:tableStyleId>
              </a:tblPr>
              <a:tblGrid>
                <a:gridCol w="594972"/>
                <a:gridCol w="348195"/>
                <a:gridCol w="325882"/>
                <a:gridCol w="380366"/>
                <a:gridCol w="166255"/>
                <a:gridCol w="120367"/>
                <a:gridCol w="200493"/>
                <a:gridCol w="200493"/>
                <a:gridCol w="114233"/>
                <a:gridCol w="135632"/>
                <a:gridCol w="220312"/>
                <a:gridCol w="362392"/>
                <a:gridCol w="338728"/>
                <a:gridCol w="341433"/>
                <a:gridCol w="339404"/>
                <a:gridCol w="192469"/>
                <a:gridCol w="225000"/>
                <a:gridCol w="103507"/>
                <a:gridCol w="301792"/>
                <a:gridCol w="346166"/>
                <a:gridCol w="339404"/>
                <a:gridCol w="339404"/>
                <a:gridCol w="259707"/>
                <a:gridCol w="114491"/>
                <a:gridCol w="196794"/>
                <a:gridCol w="195659"/>
                <a:gridCol w="350897"/>
                <a:gridCol w="336025"/>
                <a:gridCol w="327234"/>
                <a:gridCol w="369830"/>
                <a:gridCol w="281085"/>
                <a:gridCol w="297035"/>
                <a:gridCol w="308682"/>
                <a:gridCol w="223988"/>
                <a:gridCol w="348870"/>
                <a:gridCol w="354278"/>
                <a:gridCol w="338728"/>
                <a:gridCol w="367801"/>
              </a:tblGrid>
              <a:tr h="217266">
                <a:tc>
                  <a:txBody>
                    <a:bodyPr/>
                    <a:lstStyle/>
                    <a:p>
                      <a:pPr marL="0" marR="0" algn="ctr">
                        <a:spcBef>
                          <a:spcPts val="0"/>
                        </a:spcBef>
                        <a:spcAft>
                          <a:spcPts val="0"/>
                        </a:spcAft>
                      </a:pPr>
                      <a:r>
                        <a:rPr lang="en-US" sz="1200" dirty="0">
                          <a:effectLst/>
                        </a:rPr>
                        <a:t>Tonality</a:t>
                      </a:r>
                      <a:endParaRPr lang="en-US" sz="1200" dirty="0">
                        <a:effectLst/>
                        <a:latin typeface="Calibri" charset="0"/>
                        <a:ea typeface="Calibri" charset="0"/>
                        <a:cs typeface="Times New Roman"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0">
                  <a:txBody>
                    <a:bodyPr/>
                    <a:lstStyle/>
                    <a:p>
                      <a:pPr marL="0" marR="0" algn="ctr">
                        <a:spcBef>
                          <a:spcPts val="0"/>
                        </a:spcBef>
                        <a:spcAft>
                          <a:spcPts val="0"/>
                        </a:spcAft>
                      </a:pPr>
                      <a:r>
                        <a:rPr lang="en-US" sz="1400" dirty="0" smtClean="0">
                          <a:effectLst/>
                        </a:rPr>
                        <a:t>A</a:t>
                      </a:r>
                      <a:r>
                        <a:rPr lang="en-US" sz="1400" baseline="30000" dirty="0" smtClean="0">
                          <a:effectLst/>
                        </a:rPr>
                        <a:t>9</a:t>
                      </a:r>
                      <a:r>
                        <a:rPr lang="en-US" sz="1400" dirty="0" smtClean="0">
                          <a:effectLst/>
                        </a:rPr>
                        <a:t> </a:t>
                      </a:r>
                      <a:r>
                        <a:rPr lang="en-US" sz="1400" dirty="0">
                          <a:effectLst/>
                        </a:rPr>
                        <a:t>(V</a:t>
                      </a:r>
                      <a:r>
                        <a:rPr lang="en-US" sz="1400" baseline="30000" dirty="0">
                          <a:effectLst/>
                        </a:rPr>
                        <a:t>9</a:t>
                      </a:r>
                      <a:r>
                        <a:rPr lang="en-US" sz="1400" dirty="0">
                          <a:effectLst/>
                        </a:rPr>
                        <a:t> of d</a:t>
                      </a:r>
                      <a:r>
                        <a:rPr lang="en-US" sz="1400" dirty="0" smtClean="0">
                          <a:effectLst/>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800">
                        <a:effectLst/>
                        <a:latin typeface="Calibri" charset="0"/>
                        <a:ea typeface="Calibri" charset="0"/>
                        <a:cs typeface="Times New Roman"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marL="0" marR="0" marT="0" marB="0" anchor="ctr"/>
                </a:tc>
                <a:tc hMerge="1">
                  <a:txBody>
                    <a:bodyPr/>
                    <a:lstStyle/>
                    <a:p>
                      <a:endParaRPr lang="en-US"/>
                    </a:p>
                  </a:txBody>
                  <a:tcPr/>
                </a:tc>
                <a:tc gridSpan="6">
                  <a:txBody>
                    <a:bodyPr/>
                    <a:lstStyle/>
                    <a:p>
                      <a:pPr marL="0" marR="0" algn="ctr">
                        <a:spcBef>
                          <a:spcPts val="0"/>
                        </a:spcBef>
                        <a:spcAft>
                          <a:spcPts val="0"/>
                        </a:spcAft>
                      </a:pPr>
                      <a:r>
                        <a:rPr lang="en-US" sz="1400" dirty="0">
                          <a:effectLst/>
                        </a:rPr>
                        <a:t>a</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marL="0" marR="0" algn="ctr">
                        <a:spcBef>
                          <a:spcPts val="0"/>
                        </a:spcBef>
                        <a:spcAft>
                          <a:spcPts val="0"/>
                        </a:spcAft>
                      </a:pPr>
                      <a:r>
                        <a:rPr lang="en-US" sz="1400" dirty="0" smtClean="0">
                          <a:effectLst/>
                        </a:rPr>
                        <a:t>A</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54138">
                <a:tc>
                  <a:txBody>
                    <a:bodyPr/>
                    <a:lstStyle/>
                    <a:p>
                      <a:pPr marL="0" marR="0" algn="ctr">
                        <a:spcBef>
                          <a:spcPts val="0"/>
                        </a:spcBef>
                        <a:spcAft>
                          <a:spcPts val="0"/>
                        </a:spcAft>
                      </a:pPr>
                      <a:r>
                        <a:rPr lang="en-US" sz="1200" dirty="0">
                          <a:effectLst/>
                        </a:rPr>
                        <a:t>Key</a:t>
                      </a:r>
                      <a:endParaRPr lang="en-US" sz="1200" dirty="0">
                        <a:effectLst/>
                        <a:latin typeface="Calibri" charset="0"/>
                        <a:ea typeface="Calibri" charset="0"/>
                        <a:cs typeface="Times New Roman"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spcBef>
                          <a:spcPts val="0"/>
                        </a:spcBef>
                        <a:spcAft>
                          <a:spcPts val="0"/>
                        </a:spcAft>
                      </a:pPr>
                      <a:r>
                        <a:rPr lang="en-US" sz="1400" dirty="0" smtClean="0">
                          <a:effectLst/>
                        </a:rPr>
                        <a:t>D</a:t>
                      </a:r>
                      <a:r>
                        <a:rPr lang="en-US" sz="1400" dirty="0" smtClean="0">
                          <a:latin typeface="MS Reference Sans Serif" charset="0"/>
                          <a:ea typeface="MS Reference Sans Serif" charset="0"/>
                          <a:cs typeface="MS Reference Sans Serif" charset="0"/>
                        </a:rPr>
                        <a:t>♭</a:t>
                      </a:r>
                      <a:r>
                        <a:rPr lang="en-US" sz="1400" dirty="0" smtClean="0">
                          <a:effectLst/>
                        </a:rPr>
                        <a:t> </a:t>
                      </a:r>
                      <a:r>
                        <a:rPr lang="en-US" sz="1400" dirty="0">
                          <a:effectLst/>
                        </a:rPr>
                        <a:t>(</a:t>
                      </a:r>
                      <a:r>
                        <a:rPr lang="en-US" sz="1400" dirty="0">
                          <a:effectLst/>
                          <a:latin typeface="ScaleDegrees Times" charset="0"/>
                          <a:ea typeface="ScaleDegrees Times" charset="0"/>
                          <a:cs typeface="ScaleDegrees Times" charset="0"/>
                        </a:rPr>
                        <a:t>3</a:t>
                      </a:r>
                      <a:r>
                        <a:rPr lang="en-US" sz="1400" dirty="0">
                          <a:effectLst/>
                        </a:rPr>
                        <a:t>̂</a:t>
                      </a:r>
                      <a:r>
                        <a:rPr lang="en-US" sz="1400" dirty="0" smtClean="0">
                          <a:effectLst/>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marL="0" marR="0" marT="0" marB="0" anchor="ctr"/>
                </a:tc>
                <a:tc hMerge="1">
                  <a:txBody>
                    <a:bodyPr/>
                    <a:lstStyle/>
                    <a:p>
                      <a:endParaRPr lang="en-US"/>
                    </a:p>
                  </a:txBody>
                  <a:tcPr/>
                </a:tc>
                <a:tc gridSpan="4">
                  <a:txBody>
                    <a:bodyPr/>
                    <a:lstStyle/>
                    <a:p>
                      <a:pPr marL="0" marR="0" algn="ctr">
                        <a:spcBef>
                          <a:spcPts val="0"/>
                        </a:spcBef>
                        <a:spcAft>
                          <a:spcPts val="0"/>
                        </a:spcAft>
                      </a:pPr>
                      <a:r>
                        <a:rPr lang="en-US" sz="1400" dirty="0">
                          <a:effectLst/>
                        </a:rPr>
                        <a:t>E (</a:t>
                      </a:r>
                      <a:r>
                        <a:rPr lang="en-US" sz="1400" dirty="0" smtClean="0">
                          <a:effectLst/>
                          <a:latin typeface="ScaleDegrees Times" charset="0"/>
                          <a:ea typeface="ScaleDegrees Times" charset="0"/>
                          <a:cs typeface="ScaleDegrees Times" charset="0"/>
                        </a:rPr>
                        <a:t>5</a:t>
                      </a:r>
                      <a:r>
                        <a:rPr lang="en-US" sz="1400" dirty="0" smtClean="0">
                          <a:effectLst/>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a:tc>
                <a:tc hMerge="1">
                  <a:txBody>
                    <a:bodyPr/>
                    <a:lstStyle/>
                    <a:p>
                      <a:endParaRPr lang="en-US"/>
                    </a:p>
                  </a:txBody>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a:tc>
                <a:tc gridSpan="2">
                  <a:txBody>
                    <a:bodyPr/>
                    <a:lstStyle/>
                    <a:p>
                      <a:pPr marL="0" marR="0" algn="ctr">
                        <a:spcBef>
                          <a:spcPts val="0"/>
                        </a:spcBef>
                        <a:spcAft>
                          <a:spcPts val="0"/>
                        </a:spcAft>
                      </a:pPr>
                      <a:r>
                        <a:rPr lang="en-US" sz="1200" dirty="0">
                          <a:effectLst/>
                        </a:rPr>
                        <a:t>G (</a:t>
                      </a:r>
                      <a:r>
                        <a:rPr lang="en-US" sz="1200" dirty="0" smtClean="0">
                          <a:effectLst/>
                          <a:latin typeface="ScaleDegrees Times" charset="0"/>
                          <a:ea typeface="ScaleDegrees Times" charset="0"/>
                          <a:cs typeface="ScaleDegrees Times" charset="0"/>
                        </a:rPr>
                        <a:t>7</a:t>
                      </a:r>
                      <a:r>
                        <a:rPr lang="en-US" sz="1200" dirty="0" smtClean="0">
                          <a:effectLst/>
                        </a:rPr>
                        <a:t>)</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a:tc>
                <a:tc gridSpan="6">
                  <a:txBody>
                    <a:bodyPr/>
                    <a:lstStyle/>
                    <a:p>
                      <a:pPr marL="0" marR="0" algn="ctr">
                        <a:spcBef>
                          <a:spcPts val="0"/>
                        </a:spcBef>
                        <a:spcAft>
                          <a:spcPts val="0"/>
                        </a:spcAft>
                      </a:pPr>
                      <a:r>
                        <a:rPr lang="en-US" sz="1400" dirty="0">
                          <a:effectLst/>
                        </a:rPr>
                        <a:t>A (</a:t>
                      </a:r>
                      <a:r>
                        <a:rPr lang="en-US" sz="1400" dirty="0" smtClean="0">
                          <a:effectLst/>
                          <a:latin typeface="ScaleDegrees Times" charset="0"/>
                          <a:ea typeface="ScaleDegrees Times" charset="0"/>
                          <a:cs typeface="ScaleDegrees Times" charset="0"/>
                        </a:rPr>
                        <a:t>1</a:t>
                      </a:r>
                      <a:r>
                        <a:rPr lang="en-US" sz="1400" dirty="0" smtClean="0">
                          <a:effectLst/>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200" dirty="0" smtClean="0">
                          <a:effectLst/>
                        </a:rPr>
                        <a:t>C</a:t>
                      </a:r>
                      <a:r>
                        <a:rPr lang="en-US" sz="1200" dirty="0" smtClean="0">
                          <a:effectLst/>
                          <a:latin typeface="MS Reference Sans Serif" charset="0"/>
                          <a:ea typeface="MS Reference Sans Serif" charset="0"/>
                          <a:cs typeface="MS Reference Sans Serif" charset="0"/>
                        </a:rPr>
                        <a:t>♯</a:t>
                      </a:r>
                      <a:r>
                        <a:rPr lang="en-US" sz="1200" dirty="0" smtClean="0">
                          <a:effectLst/>
                        </a:rPr>
                        <a:t> </a:t>
                      </a:r>
                      <a:r>
                        <a:rPr lang="en-US" sz="1200" dirty="0">
                          <a:effectLst/>
                        </a:rPr>
                        <a:t>(</a:t>
                      </a:r>
                      <a:r>
                        <a:rPr lang="en-US" sz="1200" dirty="0" smtClean="0">
                          <a:effectLst/>
                          <a:latin typeface="ScaleDegrees Times" charset="0"/>
                          <a:ea typeface="ScaleDegrees Times" charset="0"/>
                          <a:cs typeface="ScaleDegrees Times" charset="0"/>
                        </a:rPr>
                        <a:t>3</a:t>
                      </a:r>
                      <a:r>
                        <a:rPr lang="en-US" sz="1200" dirty="0" smtClean="0">
                          <a:effectLst/>
                        </a:rPr>
                        <a:t>)</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400" dirty="0" smtClean="0">
                          <a:effectLst/>
                        </a:rPr>
                        <a:t>b</a:t>
                      </a:r>
                      <a:r>
                        <a:rPr lang="en-US" sz="1400" dirty="0" smtClean="0">
                          <a:latin typeface="MS Reference Sans Serif" charset="0"/>
                          <a:ea typeface="MS Reference Sans Serif" charset="0"/>
                          <a:cs typeface="MS Reference Sans Serif" charset="0"/>
                        </a:rPr>
                        <a:t>♭</a:t>
                      </a:r>
                      <a:r>
                        <a:rPr lang="en-US" sz="1400" dirty="0" smtClean="0">
                          <a:effectLst/>
                        </a:rPr>
                        <a:t> (</a:t>
                      </a:r>
                      <a:r>
                        <a:rPr lang="en-US" sz="1400" dirty="0" smtClean="0">
                          <a:latin typeface="MS Reference Sans Serif" charset="0"/>
                          <a:ea typeface="MS Reference Sans Serif" charset="0"/>
                          <a:cs typeface="MS Reference Sans Serif" charset="0"/>
                        </a:rPr>
                        <a:t>♭</a:t>
                      </a:r>
                      <a:r>
                        <a:rPr lang="en-US" sz="1400" dirty="0" smtClean="0">
                          <a:effectLst/>
                          <a:latin typeface="ScaleDegrees Times" charset="0"/>
                          <a:ea typeface="ScaleDegrees Times" charset="0"/>
                          <a:cs typeface="ScaleDegrees Times" charset="0"/>
                        </a:rPr>
                        <a:t>9</a:t>
                      </a:r>
                      <a:r>
                        <a:rPr lang="en-US" sz="1400" dirty="0" smtClean="0">
                          <a:effectLst/>
                        </a:rPr>
                        <a:t>)</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pPr>
                      <a:r>
                        <a:rPr lang="en-US" sz="1400" dirty="0">
                          <a:effectLst/>
                        </a:rPr>
                        <a:t>c (iii)</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C</a:t>
                      </a:r>
                      <a:r>
                        <a:rPr lang="en-US" sz="1400" dirty="0" smtClean="0">
                          <a:latin typeface="MS Reference Sans Serif" charset="0"/>
                          <a:ea typeface="MS Reference Sans Serif" charset="0"/>
                          <a:cs typeface="MS Reference Sans Serif" charset="0"/>
                        </a:rPr>
                        <a:t>♭</a:t>
                      </a:r>
                      <a:r>
                        <a:rPr lang="en-US" sz="1400" dirty="0" smtClean="0">
                          <a:effectLst/>
                        </a:rPr>
                        <a:t> </a:t>
                      </a:r>
                      <a:r>
                        <a:rPr lang="en-US" sz="1400" dirty="0">
                          <a:effectLst/>
                        </a:rPr>
                        <a:t>(II)</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effectLst/>
                        <a:latin typeface="Calibri" charset="0"/>
                        <a:ea typeface="Calibri" charset="0"/>
                        <a:cs typeface="Times New Roman" charset="0"/>
                      </a:endParaRPr>
                    </a:p>
                  </a:txBody>
                  <a:tcPr/>
                </a:tc>
                <a:tc hMerge="1">
                  <a:txBody>
                    <a:bodyPr/>
                    <a:lstStyle/>
                    <a:p>
                      <a:endParaRPr lang="en-US"/>
                    </a:p>
                  </a:txBody>
                  <a:tcPr/>
                </a:tc>
                <a:tc gridSpan="8">
                  <a:txBody>
                    <a:bodyPr/>
                    <a:lstStyle/>
                    <a:p>
                      <a:pPr marL="0" marR="0" algn="ctr">
                        <a:spcBef>
                          <a:spcPts val="0"/>
                        </a:spcBef>
                        <a:spcAft>
                          <a:spcPts val="0"/>
                        </a:spcAft>
                      </a:pPr>
                      <a:r>
                        <a:rPr lang="en-US" sz="1500" i="1" dirty="0" smtClean="0">
                          <a:effectLst/>
                        </a:rPr>
                        <a:t>Romanesca</a:t>
                      </a:r>
                      <a:r>
                        <a:rPr lang="en-US" sz="1500" dirty="0" smtClean="0">
                          <a:effectLst/>
                        </a:rPr>
                        <a:t> progression</a:t>
                      </a:r>
                      <a:endParaRPr lang="en-US" sz="15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pPr>
                      <a:r>
                        <a:rPr lang="en-US" sz="1400" dirty="0" smtClean="0">
                          <a:effectLst/>
                        </a:rPr>
                        <a:t>A</a:t>
                      </a:r>
                      <a:endParaRPr lang="en-US" sz="14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139">
                <a:tc>
                  <a:txBody>
                    <a:bodyPr/>
                    <a:lstStyle/>
                    <a:p>
                      <a:pPr marL="0" marR="0" algn="ctr">
                        <a:spcBef>
                          <a:spcPts val="0"/>
                        </a:spcBef>
                        <a:spcAft>
                          <a:spcPts val="0"/>
                        </a:spcAft>
                      </a:pPr>
                      <a:r>
                        <a:rPr lang="en-US" sz="1200" dirty="0">
                          <a:effectLst/>
                        </a:rPr>
                        <a:t>Chord</a:t>
                      </a:r>
                      <a:endParaRPr lang="en-US" sz="1200" dirty="0">
                        <a:effectLst/>
                        <a:latin typeface="Calibri" charset="0"/>
                        <a:ea typeface="Calibri" charset="0"/>
                        <a:cs typeface="Times New Roman"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A</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f</a:t>
                      </a:r>
                      <a:r>
                        <a:rPr lang="en-US" sz="1600" dirty="0" smtClean="0">
                          <a:effectLst/>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D</a:t>
                      </a:r>
                      <a:r>
                        <a:rPr lang="en-US" sz="1600" dirty="0" smtClean="0">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600" dirty="0" smtClean="0">
                          <a:effectLst/>
                        </a:rPr>
                        <a:t>A</a:t>
                      </a:r>
                      <a:r>
                        <a:rPr lang="en-US" sz="1600" dirty="0" smtClean="0">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mn-ea"/>
                          <a:cs typeface="+mn-cs"/>
                        </a:rPr>
                        <a:t>E</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latin typeface="+mn-lt"/>
                          <a:ea typeface="Calibri" charset="0"/>
                          <a:cs typeface="Times New Roman" charset="0"/>
                        </a:rPr>
                        <a:t>B</a:t>
                      </a:r>
                      <a:endParaRPr lang="en-US" sz="1600" dirty="0">
                        <a:effectLst/>
                        <a:latin typeface="+mn-lt"/>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600" dirty="0">
                          <a:effectLst/>
                        </a:rPr>
                        <a:t>G</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dirty="0">
                          <a:effectLst/>
                        </a:rPr>
                        <a:t>D</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A</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E</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B</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E</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A</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600" dirty="0" smtClean="0">
                          <a:effectLst/>
                        </a:rPr>
                        <a:t>f</a:t>
                      </a:r>
                      <a:r>
                        <a:rPr lang="en-US" sz="1600" dirty="0" smtClean="0">
                          <a:effectLst/>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a:tc>
                <a:tc>
                  <a:txBody>
                    <a:bodyPr/>
                    <a:lstStyle/>
                    <a:p>
                      <a:pPr marL="0" marR="0" algn="ctr">
                        <a:spcBef>
                          <a:spcPts val="0"/>
                        </a:spcBef>
                        <a:spcAft>
                          <a:spcPts val="0"/>
                        </a:spcAft>
                      </a:pPr>
                      <a:r>
                        <a:rPr lang="en-US" sz="1600" dirty="0" smtClean="0">
                          <a:effectLst/>
                        </a:rPr>
                        <a:t>C</a:t>
                      </a:r>
                      <a:r>
                        <a:rPr lang="en-US" sz="1600" dirty="0" smtClean="0">
                          <a:effectLst/>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B</a:t>
                      </a:r>
                      <a:r>
                        <a:rPr lang="en-US" sz="1600" dirty="0" smtClean="0">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F</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C</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G</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600" dirty="0" smtClean="0">
                          <a:effectLst/>
                        </a:rPr>
                        <a:t>E</a:t>
                      </a:r>
                      <a:r>
                        <a:rPr lang="en-US" sz="1600" dirty="0" smtClean="0">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200" dirty="0" smtClean="0">
                          <a:effectLst/>
                        </a:rPr>
                        <a:t>C</a:t>
                      </a:r>
                      <a:r>
                        <a:rPr lang="en-US" sz="1200" dirty="0" smtClean="0">
                          <a:latin typeface="MS Reference Sans Serif" charset="0"/>
                          <a:ea typeface="MS Reference Sans Serif" charset="0"/>
                          <a:cs typeface="MS Reference Sans Serif" charset="0"/>
                        </a:rPr>
                        <a:t>♭</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F</a:t>
                      </a:r>
                      <a:r>
                        <a:rPr lang="en-US" sz="1600" dirty="0" smtClean="0">
                          <a:effectLst/>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D</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A</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B</a:t>
                      </a:r>
                      <a:r>
                        <a:rPr lang="en-US" sz="1600" dirty="0" smtClean="0">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F</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rPr>
                        <a:t>G</a:t>
                      </a:r>
                      <a:r>
                        <a:rPr lang="en-US" sz="1600" dirty="0" smtClean="0">
                          <a:latin typeface="MS Reference Sans Serif" charset="0"/>
                          <a:ea typeface="MS Reference Sans Serif" charset="0"/>
                          <a:cs typeface="MS Reference Sans Serif" charset="0"/>
                        </a:rPr>
                        <a:t>♭</a:t>
                      </a:r>
                      <a:endParaRPr lang="en-US" sz="1600" dirty="0" smtClean="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rPr>
                        <a:t>D</a:t>
                      </a:r>
                      <a:r>
                        <a:rPr lang="en-US" sz="1600" dirty="0" smtClean="0">
                          <a:latin typeface="MS Reference Sans Serif" charset="0"/>
                          <a:ea typeface="MS Reference Sans Serif" charset="0"/>
                          <a:cs typeface="MS Reference Sans Serif" charset="0"/>
                        </a:rPr>
                        <a:t>♭</a:t>
                      </a:r>
                      <a:endParaRPr lang="en-US" sz="1600" dirty="0" smtClean="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F</a:t>
                      </a:r>
                      <a:r>
                        <a:rPr lang="en-US" sz="1600" dirty="0" smtClean="0">
                          <a:effectLst/>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C</a:t>
                      </a:r>
                      <a:r>
                        <a:rPr lang="en-US" sz="1600" dirty="0" smtClean="0">
                          <a:effectLst/>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D</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d</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A</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277">
                <a:tc>
                  <a:txBody>
                    <a:bodyPr/>
                    <a:lstStyle/>
                    <a:p>
                      <a:pPr marL="0" marR="0" algn="ctr">
                        <a:spcBef>
                          <a:spcPts val="0"/>
                        </a:spcBef>
                        <a:spcAft>
                          <a:spcPts val="0"/>
                        </a:spcAft>
                      </a:pPr>
                      <a:r>
                        <a:rPr lang="en-US" sz="1100" dirty="0">
                          <a:effectLst/>
                        </a:rPr>
                        <a:t>Function</a:t>
                      </a:r>
                      <a:endParaRPr lang="en-US" sz="1100" dirty="0">
                        <a:effectLst/>
                        <a:latin typeface="Calibri" charset="0"/>
                        <a:ea typeface="Calibri" charset="0"/>
                        <a:cs typeface="Times New Roman"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VI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900" dirty="0" smtClean="0">
                          <a:effectLst/>
                        </a:rPr>
                        <a:t>V=III</a:t>
                      </a:r>
                      <a:r>
                        <a:rPr lang="en-US" sz="900" dirty="0" smtClean="0">
                          <a:effectLst/>
                          <a:latin typeface="MS Reference Sans Serif" charset="0"/>
                          <a:ea typeface="MS Reference Sans Serif" charset="0"/>
                          <a:cs typeface="MS Reference Sans Serif" charset="0"/>
                        </a:rPr>
                        <a:t>♯</a:t>
                      </a:r>
                      <a:endParaRPr lang="en-US" sz="9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mn-ea"/>
                          <a:cs typeface="+mn-cs"/>
                        </a:rPr>
                        <a:t>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latin typeface="+mn-lt"/>
                          <a:ea typeface="Calibri" charset="0"/>
                          <a:cs typeface="Times New Roman" charset="0"/>
                        </a:rPr>
                        <a:t>V</a:t>
                      </a:r>
                      <a:endParaRPr lang="en-US" sz="1600" dirty="0">
                        <a:effectLst/>
                        <a:latin typeface="+mn-lt"/>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200" dirty="0" smtClean="0">
                          <a:effectLst/>
                        </a:rPr>
                        <a:t>III=I</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dirty="0">
                          <a:effectLst/>
                        </a:rPr>
                        <a:t>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V/V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000" dirty="0">
                          <a:effectLst/>
                        </a:rPr>
                        <a:t>vi = iv</a:t>
                      </a:r>
                      <a:endParaRPr lang="en-US" sz="10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a:tc>
                <a:tc>
                  <a:txBody>
                    <a:bodyPr/>
                    <a:lstStyle/>
                    <a:p>
                      <a:pPr marL="0" marR="0" algn="ctr">
                        <a:spcBef>
                          <a:spcPts val="0"/>
                        </a:spcBef>
                        <a:spcAft>
                          <a:spcPts val="0"/>
                        </a:spcAft>
                      </a:pPr>
                      <a:r>
                        <a:rPr lang="en-US" sz="1500" dirty="0" smtClean="0">
                          <a:effectLst/>
                        </a:rPr>
                        <a:t>I=III</a:t>
                      </a:r>
                      <a:endParaRPr lang="en-US" sz="15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600" dirty="0">
                          <a:effectLst/>
                        </a:rPr>
                        <a:t>III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dirty="0">
                          <a:effectLst/>
                        </a:rPr>
                        <a:t>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VI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III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VI</a:t>
                      </a:r>
                      <a:r>
                        <a:rPr lang="en-US" sz="1600" dirty="0" smtClean="0">
                          <a:effectLst/>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III</a:t>
                      </a:r>
                      <a:r>
                        <a:rPr lang="en-US" sz="1600" dirty="0" smtClean="0">
                          <a:effectLst/>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300" dirty="0" smtClean="0">
                          <a:effectLst/>
                        </a:rPr>
                        <a:t>VI</a:t>
                      </a:r>
                      <a:r>
                        <a:rPr lang="en-US" sz="1300" dirty="0" smtClean="0">
                          <a:effectLst/>
                          <a:latin typeface="MS Reference Sans Serif" charset="0"/>
                          <a:ea typeface="MS Reference Sans Serif" charset="0"/>
                          <a:cs typeface="MS Reference Sans Serif" charset="0"/>
                        </a:rPr>
                        <a:t>♯</a:t>
                      </a:r>
                      <a:endParaRPr lang="en-US" sz="13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III</a:t>
                      </a:r>
                      <a:r>
                        <a:rPr lang="en-US" sz="1600" dirty="0" smtClean="0">
                          <a:effectLst/>
                          <a:latin typeface="MS Reference Sans Serif" charset="0"/>
                          <a:ea typeface="MS Reference Sans Serif" charset="0"/>
                          <a:cs typeface="MS Reference Sans Serif" charset="0"/>
                        </a:rPr>
                        <a:t>♯</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iv</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I</a:t>
                      </a:r>
                      <a:endParaRPr lang="en-US" sz="16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207">
                <a:tc>
                  <a:txBody>
                    <a:bodyPr/>
                    <a:lstStyle/>
                    <a:p>
                      <a:pPr marL="0" marR="0" algn="ctr">
                        <a:spcBef>
                          <a:spcPts val="0"/>
                        </a:spcBef>
                        <a:spcAft>
                          <a:spcPts val="0"/>
                        </a:spcAft>
                      </a:pPr>
                      <a:r>
                        <a:rPr lang="en-US" sz="1200" dirty="0">
                          <a:effectLst/>
                        </a:rPr>
                        <a:t>Bar #</a:t>
                      </a:r>
                      <a:endParaRPr lang="en-US" sz="1200" dirty="0">
                        <a:effectLst/>
                        <a:latin typeface="Calibri" charset="0"/>
                        <a:ea typeface="Calibri" charset="0"/>
                        <a:cs typeface="Times New Roman"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309</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313</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317</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algn="ctr">
                        <a:spcBef>
                          <a:spcPts val="0"/>
                        </a:spcBef>
                        <a:spcAft>
                          <a:spcPts val="0"/>
                        </a:spcAft>
                      </a:pPr>
                      <a:r>
                        <a:rPr lang="en-US" sz="1200" dirty="0" smtClean="0">
                          <a:effectLst/>
                        </a:rPr>
                        <a:t>319</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50" dirty="0" smtClean="0">
                          <a:effectLst/>
                        </a:rPr>
                        <a:t>321</a:t>
                      </a:r>
                      <a:endParaRPr lang="en-US" sz="105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50" dirty="0" smtClean="0">
                          <a:effectLst/>
                        </a:rPr>
                        <a:t>323</a:t>
                      </a:r>
                      <a:endParaRPr lang="en-US" sz="105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algn="ctr">
                        <a:spcBef>
                          <a:spcPts val="0"/>
                        </a:spcBef>
                        <a:spcAft>
                          <a:spcPts val="0"/>
                        </a:spcAft>
                      </a:pPr>
                      <a:r>
                        <a:rPr lang="en-US" sz="1200" dirty="0">
                          <a:effectLst/>
                        </a:rPr>
                        <a:t>325</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algn="ctr">
                        <a:spcBef>
                          <a:spcPts val="0"/>
                        </a:spcBef>
                        <a:spcAft>
                          <a:spcPts val="0"/>
                        </a:spcAft>
                      </a:pPr>
                      <a:r>
                        <a:rPr lang="en-US" sz="1150" dirty="0">
                          <a:effectLst/>
                        </a:rPr>
                        <a:t>327</a:t>
                      </a:r>
                      <a:endParaRPr lang="en-US" sz="115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329</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330</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331</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332</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dirty="0">
                          <a:effectLst/>
                        </a:rPr>
                        <a:t>333</a:t>
                      </a:r>
                      <a:endParaRPr lang="en-US" sz="10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algn="ctr">
                        <a:spcBef>
                          <a:spcPts val="0"/>
                        </a:spcBef>
                        <a:spcAft>
                          <a:spcPts val="0"/>
                        </a:spcAft>
                      </a:pPr>
                      <a:r>
                        <a:rPr lang="en-US" sz="1200" dirty="0">
                          <a:effectLst/>
                        </a:rPr>
                        <a:t>334</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marL="0" marR="0" algn="ctr">
                        <a:spcBef>
                          <a:spcPts val="0"/>
                        </a:spcBef>
                        <a:spcAft>
                          <a:spcPts val="0"/>
                        </a:spcAft>
                      </a:pPr>
                      <a:endParaRPr lang="en-US" sz="800" dirty="0">
                        <a:effectLst/>
                        <a:latin typeface="Calibri" charset="0"/>
                        <a:ea typeface="Calibri" charset="0"/>
                        <a:cs typeface="Times New Roman" charset="0"/>
                      </a:endParaRPr>
                    </a:p>
                  </a:txBody>
                  <a:tcPr/>
                </a:tc>
                <a:tc>
                  <a:txBody>
                    <a:bodyPr/>
                    <a:lstStyle/>
                    <a:p>
                      <a:pPr marL="0" marR="0" algn="ctr">
                        <a:spcBef>
                          <a:spcPts val="0"/>
                        </a:spcBef>
                        <a:spcAft>
                          <a:spcPts val="0"/>
                        </a:spcAft>
                      </a:pPr>
                      <a:r>
                        <a:rPr lang="en-US" sz="1200" dirty="0">
                          <a:effectLst/>
                        </a:rPr>
                        <a:t>335</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337</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338</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339</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340</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algn="ctr">
                        <a:spcBef>
                          <a:spcPts val="0"/>
                        </a:spcBef>
                        <a:spcAft>
                          <a:spcPts val="0"/>
                        </a:spcAft>
                      </a:pPr>
                      <a:r>
                        <a:rPr lang="en-US" sz="1200" dirty="0">
                          <a:effectLst/>
                        </a:rPr>
                        <a:t>341</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algn="ctr">
                        <a:spcBef>
                          <a:spcPts val="0"/>
                        </a:spcBef>
                        <a:spcAft>
                          <a:spcPts val="0"/>
                        </a:spcAft>
                      </a:pPr>
                      <a:r>
                        <a:rPr lang="en-US" sz="1000" dirty="0">
                          <a:effectLst/>
                        </a:rPr>
                        <a:t>342</a:t>
                      </a:r>
                      <a:endParaRPr lang="en-US" sz="10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343</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345</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346</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347</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348</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349</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350</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50" dirty="0">
                          <a:effectLst/>
                        </a:rPr>
                        <a:t>351</a:t>
                      </a:r>
                      <a:endParaRPr lang="en-US" sz="115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352</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353</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357</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361</a:t>
                      </a:r>
                      <a:endParaRPr lang="en-US" sz="1200" dirty="0">
                        <a:effectLst/>
                        <a:latin typeface="Calibri" charset="0"/>
                        <a:ea typeface="Calibri" charset="0"/>
                        <a:cs typeface="Times New Roman"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pic>
        <p:nvPicPr>
          <p:cNvPr id="5" name="Bruckner 6 1 cod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36903" y="1070371"/>
            <a:ext cx="812800" cy="812800"/>
          </a:xfrm>
          <a:prstGeom prst="rect">
            <a:avLst/>
          </a:prstGeom>
        </p:spPr>
      </p:pic>
    </p:spTree>
    <p:extLst>
      <p:ext uri="{BB962C8B-B14F-4D97-AF65-F5344CB8AC3E}">
        <p14:creationId xmlns:p14="http://schemas.microsoft.com/office/powerpoint/2010/main" val="2011138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4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80912"/>
            <a:ext cx="7729728" cy="1188720"/>
          </a:xfrm>
        </p:spPr>
        <p:txBody>
          <a:bodyPr/>
          <a:lstStyle/>
          <a:p>
            <a:r>
              <a:rPr lang="en-US" dirty="0" smtClean="0"/>
              <a:t>Recapitulation of key insights</a:t>
            </a:r>
            <a:endParaRPr lang="en-US" dirty="0"/>
          </a:p>
        </p:txBody>
      </p:sp>
      <p:sp>
        <p:nvSpPr>
          <p:cNvPr id="3" name="Content Placeholder 2"/>
          <p:cNvSpPr>
            <a:spLocks noGrp="1"/>
          </p:cNvSpPr>
          <p:nvPr>
            <p:ph idx="1"/>
          </p:nvPr>
        </p:nvSpPr>
        <p:spPr>
          <a:xfrm>
            <a:off x="1953768" y="2095518"/>
            <a:ext cx="8284464" cy="3372384"/>
          </a:xfrm>
        </p:spPr>
        <p:txBody>
          <a:bodyPr>
            <a:noAutofit/>
          </a:bodyPr>
          <a:lstStyle/>
          <a:p>
            <a:r>
              <a:rPr lang="en-US" sz="2200" dirty="0" smtClean="0"/>
              <a:t>Bruckner’s cadential gestures, which often favor plagal and otherwise non-dominant to tonic resolutions, achieve such tremendous finality through a rigorous </a:t>
            </a:r>
            <a:r>
              <a:rPr lang="en-US" sz="2200" b="1" dirty="0" smtClean="0"/>
              <a:t>prefiguring</a:t>
            </a:r>
            <a:r>
              <a:rPr lang="en-US" sz="2200" dirty="0" smtClean="0"/>
              <a:t> of the surface-level action achieved through meticulous macrostructural harmonic organization</a:t>
            </a:r>
          </a:p>
          <a:p>
            <a:r>
              <a:rPr lang="en-US" sz="2200" dirty="0" smtClean="0"/>
              <a:t>When surface-level chords seem to be wandering rootlessly (</a:t>
            </a:r>
            <a:r>
              <a:rPr lang="en-US" sz="2200" dirty="0"/>
              <a:t>e</a:t>
            </a:r>
            <a:r>
              <a:rPr lang="en-US" sz="2200" dirty="0" smtClean="0"/>
              <a:t>.g., </a:t>
            </a:r>
            <a:r>
              <a:rPr lang="en-US" sz="2200" dirty="0" smtClean="0"/>
              <a:t>over “Homeric </a:t>
            </a:r>
            <a:r>
              <a:rPr lang="en-US" sz="2200" dirty="0" smtClean="0"/>
              <a:t>seas”), a closer look at the music reveals that they are articulating implicit </a:t>
            </a:r>
            <a:r>
              <a:rPr lang="en-US" sz="2200" b="1" dirty="0" smtClean="0"/>
              <a:t>background tonalities</a:t>
            </a:r>
            <a:r>
              <a:rPr lang="en-US" sz="2200" dirty="0" smtClean="0"/>
              <a:t> which govern the </a:t>
            </a:r>
            <a:r>
              <a:rPr lang="en-US" sz="2200" dirty="0" smtClean="0"/>
              <a:t>local harmonic</a:t>
            </a:r>
            <a:r>
              <a:rPr lang="en-US" sz="2200" dirty="0" smtClean="0"/>
              <a:t> </a:t>
            </a:r>
            <a:r>
              <a:rPr lang="en-US" sz="2200" dirty="0" smtClean="0"/>
              <a:t>moti</a:t>
            </a:r>
            <a:r>
              <a:rPr lang="en-US" sz="2200" dirty="0" smtClean="0"/>
              <a:t>on</a:t>
            </a:r>
          </a:p>
          <a:p>
            <a:r>
              <a:rPr lang="en-US" sz="2200" dirty="0" smtClean="0"/>
              <a:t>The </a:t>
            </a:r>
            <a:r>
              <a:rPr lang="en-US" sz="2200" b="1" dirty="0" smtClean="0"/>
              <a:t>tonic</a:t>
            </a:r>
            <a:r>
              <a:rPr lang="en-US" sz="2200" dirty="0" smtClean="0"/>
              <a:t> is typically projected through a variety of innovative means prior to the final tonic peroration, including composing out the dominant of a particular tonic to imply it (cf. Wagner’s establishment of keys through sounding their dominants)</a:t>
            </a:r>
            <a:endParaRPr lang="en-US" sz="2200" b="1" dirty="0" smtClean="0"/>
          </a:p>
        </p:txBody>
      </p:sp>
    </p:spTree>
    <p:extLst>
      <p:ext uri="{BB962C8B-B14F-4D97-AF65-F5344CB8AC3E}">
        <p14:creationId xmlns:p14="http://schemas.microsoft.com/office/powerpoint/2010/main" val="21518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600</TotalTime>
  <Words>1328</Words>
  <Application>Microsoft Macintosh PowerPoint</Application>
  <PresentationFormat>Widescreen</PresentationFormat>
  <Paragraphs>256</Paragraphs>
  <Slides>10</Slides>
  <Notes>1</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Gill Sans MT</vt:lpstr>
      <vt:lpstr>Mangal</vt:lpstr>
      <vt:lpstr>MS Reference Sans Serif</vt:lpstr>
      <vt:lpstr>ScaleDegrees Times</vt:lpstr>
      <vt:lpstr>Times New Roman</vt:lpstr>
      <vt:lpstr>Arial</vt:lpstr>
      <vt:lpstr>Parcel</vt:lpstr>
      <vt:lpstr>Bruckner’s codas (Two case studies)</vt:lpstr>
      <vt:lpstr>Guiding question</vt:lpstr>
      <vt:lpstr>Prior Efforts (And failures)</vt:lpstr>
      <vt:lpstr>Analytical Methodologies</vt:lpstr>
      <vt:lpstr>CRASH COURSE – TONAL HARMONY</vt:lpstr>
      <vt:lpstr>Example of the tonal hierarchy</vt:lpstr>
      <vt:lpstr>CASE STUDY: BRUCKNER IV, MVt. 4 CODA (1880 version)</vt:lpstr>
      <vt:lpstr>CASE STUDY: Symphony No. VI, MVt. 1 CODA</vt:lpstr>
      <vt:lpstr>Recapitulation of key insights</vt:lpstr>
      <vt:lpstr>FUTURE ROADMAP</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Bruckner’s codas</dc:title>
  <dc:creator>Vishnu</dc:creator>
  <cp:lastModifiedBy>Vishnu Bachani</cp:lastModifiedBy>
  <cp:revision>39</cp:revision>
  <dcterms:created xsi:type="dcterms:W3CDTF">2017-08-15T16:07:13Z</dcterms:created>
  <dcterms:modified xsi:type="dcterms:W3CDTF">2017-09-09T11:52:44Z</dcterms:modified>
</cp:coreProperties>
</file>